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240"/>
  </p:notesMasterIdLst>
  <p:sldIdLst>
    <p:sldId id="256" r:id="rId2"/>
    <p:sldId id="1490" r:id="rId3"/>
    <p:sldId id="1492" r:id="rId4"/>
    <p:sldId id="1528" r:id="rId5"/>
    <p:sldId id="1499" r:id="rId6"/>
    <p:sldId id="1491" r:id="rId7"/>
    <p:sldId id="1633" r:id="rId8"/>
    <p:sldId id="1500" r:id="rId9"/>
    <p:sldId id="1694" r:id="rId10"/>
    <p:sldId id="1637" r:id="rId11"/>
    <p:sldId id="1520" r:id="rId12"/>
    <p:sldId id="1634" r:id="rId13"/>
    <p:sldId id="1636" r:id="rId14"/>
    <p:sldId id="1599" r:id="rId15"/>
    <p:sldId id="1639" r:id="rId16"/>
    <p:sldId id="1640" r:id="rId17"/>
    <p:sldId id="1641" r:id="rId18"/>
    <p:sldId id="1700" r:id="rId19"/>
    <p:sldId id="1642" r:id="rId20"/>
    <p:sldId id="1699" r:id="rId21"/>
    <p:sldId id="1698" r:id="rId22"/>
    <p:sldId id="1701" r:id="rId23"/>
    <p:sldId id="1643" r:id="rId24"/>
    <p:sldId id="1703" r:id="rId25"/>
    <p:sldId id="1704" r:id="rId26"/>
    <p:sldId id="1702" r:id="rId27"/>
    <p:sldId id="1600" r:id="rId28"/>
    <p:sldId id="1602" r:id="rId29"/>
    <p:sldId id="1529" r:id="rId30"/>
    <p:sldId id="1530" r:id="rId31"/>
    <p:sldId id="1531" r:id="rId32"/>
    <p:sldId id="1532" r:id="rId33"/>
    <p:sldId id="1515" r:id="rId34"/>
    <p:sldId id="1533" r:id="rId35"/>
    <p:sldId id="1534" r:id="rId36"/>
    <p:sldId id="1535" r:id="rId37"/>
    <p:sldId id="1522" r:id="rId38"/>
    <p:sldId id="1569" r:id="rId39"/>
    <p:sldId id="1536" r:id="rId40"/>
    <p:sldId id="1567" r:id="rId41"/>
    <p:sldId id="1570" r:id="rId42"/>
    <p:sldId id="1571" r:id="rId43"/>
    <p:sldId id="1573" r:id="rId44"/>
    <p:sldId id="1574" r:id="rId45"/>
    <p:sldId id="1647" r:id="rId46"/>
    <p:sldId id="1568" r:id="rId47"/>
    <p:sldId id="1537" r:id="rId48"/>
    <p:sldId id="1638" r:id="rId49"/>
    <p:sldId id="1651" r:id="rId50"/>
    <p:sldId id="1598" r:id="rId51"/>
    <p:sldId id="1652" r:id="rId52"/>
    <p:sldId id="1653" r:id="rId53"/>
    <p:sldId id="1648" r:id="rId54"/>
    <p:sldId id="1654" r:id="rId55"/>
    <p:sldId id="1650" r:id="rId56"/>
    <p:sldId id="1649" r:id="rId57"/>
    <p:sldId id="1377" r:id="rId58"/>
    <p:sldId id="1334" r:id="rId59"/>
    <p:sldId id="1345" r:id="rId60"/>
    <p:sldId id="1353" r:id="rId61"/>
    <p:sldId id="1664" r:id="rId62"/>
    <p:sldId id="1656" r:id="rId63"/>
    <p:sldId id="1657" r:id="rId64"/>
    <p:sldId id="1655" r:id="rId65"/>
    <p:sldId id="1354" r:id="rId66"/>
    <p:sldId id="1572" r:id="rId67"/>
    <p:sldId id="1355" r:id="rId68"/>
    <p:sldId id="1341" r:id="rId69"/>
    <p:sldId id="1554" r:id="rId70"/>
    <p:sldId id="1555" r:id="rId71"/>
    <p:sldId id="1556" r:id="rId72"/>
    <p:sldId id="1558" r:id="rId73"/>
    <p:sldId id="1669" r:id="rId74"/>
    <p:sldId id="1670" r:id="rId75"/>
    <p:sldId id="1671" r:id="rId76"/>
    <p:sldId id="1672" r:id="rId77"/>
    <p:sldId id="1673" r:id="rId78"/>
    <p:sldId id="1674" r:id="rId79"/>
    <p:sldId id="1696" r:id="rId80"/>
    <p:sldId id="1695" r:id="rId81"/>
    <p:sldId id="1697" r:id="rId82"/>
    <p:sldId id="1675" r:id="rId83"/>
    <p:sldId id="1676" r:id="rId84"/>
    <p:sldId id="1677" r:id="rId85"/>
    <p:sldId id="1678" r:id="rId86"/>
    <p:sldId id="1679" r:id="rId87"/>
    <p:sldId id="1680" r:id="rId88"/>
    <p:sldId id="1681" r:id="rId89"/>
    <p:sldId id="1682" r:id="rId90"/>
    <p:sldId id="1683" r:id="rId91"/>
    <p:sldId id="1684" r:id="rId92"/>
    <p:sldId id="1685" r:id="rId93"/>
    <p:sldId id="1686" r:id="rId94"/>
    <p:sldId id="1687" r:id="rId95"/>
    <p:sldId id="1688" r:id="rId96"/>
    <p:sldId id="1689" r:id="rId97"/>
    <p:sldId id="1380" r:id="rId98"/>
    <p:sldId id="1356" r:id="rId99"/>
    <p:sldId id="1553" r:id="rId100"/>
    <p:sldId id="1360" r:id="rId101"/>
    <p:sldId id="1357" r:id="rId102"/>
    <p:sldId id="1358" r:id="rId103"/>
    <p:sldId id="1359" r:id="rId104"/>
    <p:sldId id="1439" r:id="rId105"/>
    <p:sldId id="1443" r:id="rId106"/>
    <p:sldId id="1440" r:id="rId107"/>
    <p:sldId id="1441" r:id="rId108"/>
    <p:sldId id="1444" r:id="rId109"/>
    <p:sldId id="1445" r:id="rId110"/>
    <p:sldId id="1446" r:id="rId111"/>
    <p:sldId id="1690" r:id="rId112"/>
    <p:sldId id="1691" r:id="rId113"/>
    <p:sldId id="1692" r:id="rId114"/>
    <p:sldId id="1693" r:id="rId115"/>
    <p:sldId id="1603" r:id="rId116"/>
    <p:sldId id="1608" r:id="rId117"/>
    <p:sldId id="1609" r:id="rId118"/>
    <p:sldId id="1705" r:id="rId119"/>
    <p:sldId id="1706" r:id="rId120"/>
    <p:sldId id="1707" r:id="rId121"/>
    <p:sldId id="1708" r:id="rId122"/>
    <p:sldId id="1709" r:id="rId123"/>
    <p:sldId id="1710" r:id="rId124"/>
    <p:sldId id="1604" r:id="rId125"/>
    <p:sldId id="1606" r:id="rId126"/>
    <p:sldId id="1605" r:id="rId127"/>
    <p:sldId id="1607" r:id="rId128"/>
    <p:sldId id="1389" r:id="rId129"/>
    <p:sldId id="1591" r:id="rId130"/>
    <p:sldId id="1590" r:id="rId131"/>
    <p:sldId id="1597" r:id="rId132"/>
    <p:sldId id="1592" r:id="rId133"/>
    <p:sldId id="1583" r:id="rId134"/>
    <p:sldId id="1587" r:id="rId135"/>
    <p:sldId id="1589" r:id="rId136"/>
    <p:sldId id="1610" r:id="rId137"/>
    <p:sldId id="1611" r:id="rId138"/>
    <p:sldId id="1612" r:id="rId139"/>
    <p:sldId id="1613" r:id="rId140"/>
    <p:sldId id="1614" r:id="rId141"/>
    <p:sldId id="1594" r:id="rId142"/>
    <p:sldId id="1595" r:id="rId143"/>
    <p:sldId id="1596" r:id="rId144"/>
    <p:sldId id="1588" r:id="rId145"/>
    <p:sldId id="1585" r:id="rId146"/>
    <p:sldId id="1586" r:id="rId147"/>
    <p:sldId id="1615" r:id="rId148"/>
    <p:sldId id="1616" r:id="rId149"/>
    <p:sldId id="1622" r:id="rId150"/>
    <p:sldId id="1621" r:id="rId151"/>
    <p:sldId id="1619" r:id="rId152"/>
    <p:sldId id="1618" r:id="rId153"/>
    <p:sldId id="1623" r:id="rId154"/>
    <p:sldId id="1624" r:id="rId155"/>
    <p:sldId id="1625" r:id="rId156"/>
    <p:sldId id="1629" r:id="rId157"/>
    <p:sldId id="1630" r:id="rId158"/>
    <p:sldId id="1626" r:id="rId159"/>
    <p:sldId id="1627" r:id="rId160"/>
    <p:sldId id="1628" r:id="rId161"/>
    <p:sldId id="1593" r:id="rId162"/>
    <p:sldId id="1384" r:id="rId163"/>
    <p:sldId id="1385" r:id="rId164"/>
    <p:sldId id="1386" r:id="rId165"/>
    <p:sldId id="1387" r:id="rId166"/>
    <p:sldId id="1390" r:id="rId167"/>
    <p:sldId id="1396" r:id="rId168"/>
    <p:sldId id="1397" r:id="rId169"/>
    <p:sldId id="1447" r:id="rId170"/>
    <p:sldId id="1478" r:id="rId171"/>
    <p:sldId id="1449" r:id="rId172"/>
    <p:sldId id="1450" r:id="rId173"/>
    <p:sldId id="1451" r:id="rId174"/>
    <p:sldId id="1452" r:id="rId175"/>
    <p:sldId id="1453" r:id="rId176"/>
    <p:sldId id="1454" r:id="rId177"/>
    <p:sldId id="1458" r:id="rId178"/>
    <p:sldId id="1460" r:id="rId179"/>
    <p:sldId id="1459" r:id="rId180"/>
    <p:sldId id="1419" r:id="rId181"/>
    <p:sldId id="1455" r:id="rId182"/>
    <p:sldId id="1456" r:id="rId183"/>
    <p:sldId id="1461" r:id="rId184"/>
    <p:sldId id="1457" r:id="rId185"/>
    <p:sldId id="1423" r:id="rId186"/>
    <p:sldId id="1424" r:id="rId187"/>
    <p:sldId id="1425" r:id="rId188"/>
    <p:sldId id="1426" r:id="rId189"/>
    <p:sldId id="1417" r:id="rId190"/>
    <p:sldId id="1418" r:id="rId191"/>
    <p:sldId id="1422" r:id="rId192"/>
    <p:sldId id="1427" r:id="rId193"/>
    <p:sldId id="1428" r:id="rId194"/>
    <p:sldId id="1579" r:id="rId195"/>
    <p:sldId id="1580" r:id="rId196"/>
    <p:sldId id="1577" r:id="rId197"/>
    <p:sldId id="1578" r:id="rId198"/>
    <p:sldId id="1405" r:id="rId199"/>
    <p:sldId id="1406" r:id="rId200"/>
    <p:sldId id="1408" r:id="rId201"/>
    <p:sldId id="1407" r:id="rId202"/>
    <p:sldId id="1462" r:id="rId203"/>
    <p:sldId id="1463" r:id="rId204"/>
    <p:sldId id="1466" r:id="rId205"/>
    <p:sldId id="1544" r:id="rId206"/>
    <p:sldId id="1575" r:id="rId207"/>
    <p:sldId id="1467" r:id="rId208"/>
    <p:sldId id="1576" r:id="rId209"/>
    <p:sldId id="1549" r:id="rId210"/>
    <p:sldId id="1550" r:id="rId211"/>
    <p:sldId id="1581" r:id="rId212"/>
    <p:sldId id="1487" r:id="rId213"/>
    <p:sldId id="1488" r:id="rId214"/>
    <p:sldId id="1489" r:id="rId215"/>
    <p:sldId id="1582" r:id="rId216"/>
    <p:sldId id="1479" r:id="rId217"/>
    <p:sldId id="1480" r:id="rId218"/>
    <p:sldId id="1481" r:id="rId219"/>
    <p:sldId id="1483" r:id="rId220"/>
    <p:sldId id="1484" r:id="rId221"/>
    <p:sldId id="1485" r:id="rId222"/>
    <p:sldId id="1482" r:id="rId223"/>
    <p:sldId id="1551" r:id="rId224"/>
    <p:sldId id="1552" r:id="rId225"/>
    <p:sldId id="1476" r:id="rId226"/>
    <p:sldId id="1486" r:id="rId227"/>
    <p:sldId id="1711" r:id="rId228"/>
    <p:sldId id="1712" r:id="rId229"/>
    <p:sldId id="1713" r:id="rId230"/>
    <p:sldId id="1714" r:id="rId231"/>
    <p:sldId id="1431" r:id="rId232"/>
    <p:sldId id="1434" r:id="rId233"/>
    <p:sldId id="1432" r:id="rId234"/>
    <p:sldId id="1435" r:id="rId235"/>
    <p:sldId id="1433" r:id="rId236"/>
    <p:sldId id="1438" r:id="rId237"/>
    <p:sldId id="1437" r:id="rId238"/>
    <p:sldId id="1436" r:id="rId2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9512" autoAdjust="0"/>
  </p:normalViewPr>
  <p:slideViewPr>
    <p:cSldViewPr>
      <p:cViewPr>
        <p:scale>
          <a:sx n="82" d="100"/>
          <a:sy n="82" d="100"/>
        </p:scale>
        <p:origin x="-1786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7FD97C0-85BD-4668-B7A7-04A84790CF2F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4F475-25C8-41A4-BDFC-A70548FD32F9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48EEDC3D-8EB9-459B-B210-7D9A885857F5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71B4-DB1E-4131-B6BD-87AB001F4FC5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B25-C59D-4D77-89D1-E4A12A15420C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625D12-B5FD-4516-9F4E-93DCCAFE6C7C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BC97EE2-C920-46A6-B7E6-0E4E5B508E89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7D8CD-66CF-4575-BD26-61534FCB62E3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B8ED-BFE0-4B9F-A17D-95AEA69D5EF6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3241-924E-4CFA-AD97-F8867CF0A6BA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0C237538-DA1A-46A0-A9E5-E36C70177182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0BF0EDB-99A8-4730-A087-D429C3CC9A59}" type="datetime1">
              <a:rPr lang="ko-KR" altLang="en-US" smtClean="0"/>
              <a:t>2016-11-11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134616"/>
            <a:ext cx="7579568" cy="4454624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dirty="0" smtClean="0"/>
              <a:t>Python</a:t>
            </a:r>
            <a:r>
              <a:rPr lang="ko-KR" altLang="en-US" sz="8000" dirty="0" smtClean="0"/>
              <a:t> </a:t>
            </a:r>
            <a:r>
              <a:rPr lang="en-US" altLang="ko-KR" sz="8000" dirty="0" smtClean="0"/>
              <a:t/>
            </a:r>
            <a:br>
              <a:rPr lang="en-US" altLang="ko-KR" sz="8000" dirty="0" smtClean="0"/>
            </a:br>
            <a:r>
              <a:rPr lang="ko-KR" altLang="en-US" sz="8000" dirty="0" smtClean="0"/>
              <a:t>병렬</a:t>
            </a:r>
            <a:r>
              <a:rPr lang="en-US" altLang="ko-KR" sz="8000" dirty="0" smtClean="0"/>
              <a:t/>
            </a:r>
            <a:br>
              <a:rPr lang="en-US" altLang="ko-KR" sz="8000" dirty="0" smtClean="0"/>
            </a:br>
            <a:r>
              <a:rPr lang="ko-KR" altLang="en-US" sz="8000" dirty="0" smtClean="0"/>
              <a:t>프로그래밍</a:t>
            </a:r>
            <a:endParaRPr lang="ko-KR" altLang="en-US" sz="8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194421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HPC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main_thread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현재 작동 중인 환경에서 </a:t>
            </a:r>
            <a:r>
              <a:rPr lang="en-US" altLang="ko-KR" dirty="0" smtClean="0"/>
              <a:t>main thread </a:t>
            </a:r>
            <a:r>
              <a:rPr lang="ko-KR" altLang="en-US" dirty="0" smtClean="0"/>
              <a:t>조회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3573016"/>
            <a:ext cx="461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active_count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현재 작동 중인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개수를 확인하기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432048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4078218"/>
            <a:ext cx="21907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currentThread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현재 작동 중인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를 조회</a:t>
            </a:r>
            <a:endParaRPr lang="en-US" altLang="ko-KR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45024"/>
            <a:ext cx="47244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8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enumerate()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현재 작동 중인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전체를 조회해서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결과를 조회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08920"/>
            <a:ext cx="53340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0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 </a:t>
            </a:r>
            <a:r>
              <a:rPr lang="ko-KR" altLang="en-US" sz="6000" dirty="0" smtClean="0"/>
              <a:t>관리모듈</a:t>
            </a:r>
            <a:r>
              <a:rPr lang="ko-KR" altLang="en-US" sz="6000" dirty="0"/>
              <a:t>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실행 모듈 분리 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7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모듈분리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</a:t>
            </a:r>
            <a:r>
              <a:rPr lang="ko-KR" altLang="en-US" dirty="0"/>
              <a:t> </a:t>
            </a:r>
            <a:r>
              <a:rPr lang="ko-KR" altLang="en-US" dirty="0" smtClean="0"/>
              <a:t>관리 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처리용 </a:t>
            </a:r>
            <a:r>
              <a:rPr lang="en-US" altLang="ko-KR" dirty="0" smtClean="0"/>
              <a:t>subclass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초기화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정의해서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으로 초기화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3645024"/>
            <a:ext cx="74771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0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실행 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Thread</a:t>
            </a:r>
            <a:r>
              <a:rPr lang="ko-KR" altLang="en-US" dirty="0" smtClean="0"/>
              <a:t>를  실행하기 위한  메인 모듈 작성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429000"/>
            <a:ext cx="5256584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600449"/>
            <a:ext cx="24860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Subcall</a:t>
            </a:r>
            <a:r>
              <a:rPr lang="en-US" altLang="ko-KR" dirty="0" smtClean="0"/>
              <a:t> </a:t>
            </a:r>
            <a:r>
              <a:rPr lang="ko-KR" altLang="en-US" dirty="0" smtClean="0"/>
              <a:t>초기값 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</a:t>
            </a:r>
            <a:r>
              <a:rPr lang="ko-KR" altLang="en-US" dirty="0"/>
              <a:t> </a:t>
            </a:r>
            <a:r>
              <a:rPr lang="ko-KR" altLang="en-US" dirty="0" smtClean="0"/>
              <a:t>관리 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처리용 </a:t>
            </a:r>
            <a:r>
              <a:rPr lang="en-US" altLang="ko-KR" dirty="0" smtClean="0"/>
              <a:t>subclass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초기화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정의해서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으로 초기화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2" y="3407296"/>
            <a:ext cx="703897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7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GPU</a:t>
            </a:r>
            <a:r>
              <a:rPr lang="ko-KR" altLang="en-US" dirty="0"/>
              <a:t>가속 </a:t>
            </a:r>
            <a:r>
              <a:rPr lang="ko-KR" altLang="en-US" dirty="0" smtClean="0"/>
              <a:t>컴퓨팅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772816"/>
            <a:ext cx="77768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GPU</a:t>
            </a:r>
            <a:r>
              <a:rPr lang="ko-KR" altLang="en-US" sz="2800" dirty="0"/>
              <a:t>가속 컴퓨팅은 그래픽 처리 장치</a:t>
            </a:r>
            <a:r>
              <a:rPr lang="en-US" altLang="ko-KR" sz="2800" dirty="0"/>
              <a:t>(GPU)</a:t>
            </a:r>
            <a:r>
              <a:rPr lang="ko-KR" altLang="en-US" sz="2800" dirty="0"/>
              <a:t>와 </a:t>
            </a:r>
            <a:r>
              <a:rPr lang="en-US" altLang="ko-KR" sz="2800" dirty="0"/>
              <a:t>CPU</a:t>
            </a:r>
            <a:r>
              <a:rPr lang="ko-KR" altLang="en-US" sz="2800" dirty="0"/>
              <a:t>를 함께 이용하여 과학</a:t>
            </a:r>
            <a:r>
              <a:rPr lang="en-US" altLang="ko-KR" sz="2800" dirty="0"/>
              <a:t>, </a:t>
            </a:r>
            <a:r>
              <a:rPr lang="ko-KR" altLang="en-US" sz="2800" dirty="0"/>
              <a:t>분석</a:t>
            </a:r>
            <a:r>
              <a:rPr lang="en-US" altLang="ko-KR" sz="2800" dirty="0"/>
              <a:t>, </a:t>
            </a:r>
            <a:r>
              <a:rPr lang="ko-KR" altLang="en-US" sz="2800" dirty="0"/>
              <a:t>공학</a:t>
            </a:r>
            <a:r>
              <a:rPr lang="en-US" altLang="ko-KR" sz="2800" dirty="0"/>
              <a:t>, </a:t>
            </a:r>
            <a:r>
              <a:rPr lang="ko-KR" altLang="en-US" sz="2800" dirty="0"/>
              <a:t>소비자 및 기업 애플리케이션의 처리속도를 높이는 것</a:t>
            </a:r>
            <a:endParaRPr lang="en-US" altLang="ko-KR" sz="28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429000"/>
            <a:ext cx="5867400" cy="283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50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실행 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Thread</a:t>
            </a:r>
            <a:r>
              <a:rPr lang="ko-KR" altLang="en-US" dirty="0" smtClean="0"/>
              <a:t>를  실행하기 위한  메인 모듈 작성</a:t>
            </a: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60"/>
            <a:ext cx="4896544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20889"/>
            <a:ext cx="2486025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5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Threading</a:t>
            </a:r>
            <a:br>
              <a:rPr lang="en-US" altLang="ko-KR" sz="6000" dirty="0" smtClean="0"/>
            </a:br>
            <a:r>
              <a:rPr lang="ko-KR" altLang="en-US" sz="6000" dirty="0" smtClean="0"/>
              <a:t>함수로 </a:t>
            </a:r>
            <a:r>
              <a:rPr lang="en-US" altLang="ko-KR" sz="6000" dirty="0" smtClean="0"/>
              <a:t>Thread</a:t>
            </a:r>
            <a:r>
              <a:rPr lang="ko-KR" altLang="en-US" sz="6000" dirty="0" smtClean="0"/>
              <a:t>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생성하기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함수를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로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Thread </a:t>
            </a:r>
            <a:r>
              <a:rPr lang="ko-KR" altLang="en-US" dirty="0" smtClean="0"/>
              <a:t>함수로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</a:t>
            </a:r>
            <a:r>
              <a:rPr lang="en-US" altLang="ko-KR" dirty="0" err="1" smtClean="0"/>
              <a:t>start_new_threadthread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Thread class</a:t>
            </a:r>
            <a:r>
              <a:rPr lang="ko-KR" altLang="en-US" dirty="0" smtClean="0"/>
              <a:t>로 생성과의 차이점은 자동 </a:t>
            </a:r>
            <a:r>
              <a:rPr lang="ko-KR" altLang="en-US" dirty="0"/>
              <a:t>실행 됨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043608" y="3284984"/>
            <a:ext cx="7200800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thread._</a:t>
            </a:r>
            <a:r>
              <a:rPr lang="en-US" altLang="ko-KR" sz="1400" dirty="0" err="1">
                <a:solidFill>
                  <a:schemeClr val="tx1"/>
                </a:solidFill>
              </a:rPr>
              <a:t>start_new_thread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func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args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kwargs</a:t>
            </a:r>
            <a:r>
              <a:rPr lang="en-US" altLang="ko-KR" sz="1400" dirty="0">
                <a:solidFill>
                  <a:schemeClr val="tx1"/>
                </a:solidFill>
              </a:rPr>
              <a:t>=None)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en-US" altLang="ko-KR" sz="1400" dirty="0" err="1">
                <a:solidFill>
                  <a:schemeClr val="tx1"/>
                </a:solidFill>
              </a:rPr>
              <a:t>func</a:t>
            </a:r>
            <a:r>
              <a:rPr lang="en-US" altLang="ko-KR" sz="1400" dirty="0">
                <a:solidFill>
                  <a:schemeClr val="tx1"/>
                </a:solidFill>
              </a:rPr>
              <a:t> = thread </a:t>
            </a:r>
            <a:r>
              <a:rPr lang="ko-KR" altLang="en-US" sz="1400" dirty="0">
                <a:solidFill>
                  <a:schemeClr val="tx1"/>
                </a:solidFill>
              </a:rPr>
              <a:t>실행 함수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     </a:t>
            </a:r>
            <a:r>
              <a:rPr lang="en-US" altLang="ko-KR" sz="1400" dirty="0" err="1">
                <a:solidFill>
                  <a:schemeClr val="tx1"/>
                </a:solidFill>
              </a:rPr>
              <a:t>args</a:t>
            </a:r>
            <a:r>
              <a:rPr lang="en-US" altLang="ko-KR" sz="1400" dirty="0">
                <a:solidFill>
                  <a:schemeClr val="tx1"/>
                </a:solidFill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</a:rPr>
              <a:t>func</a:t>
            </a:r>
            <a:r>
              <a:rPr lang="ko-KR" altLang="en-US" sz="1400" dirty="0">
                <a:solidFill>
                  <a:schemeClr val="tx1"/>
                </a:solidFill>
              </a:rPr>
              <a:t>에 넘겨줄 인수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     </a:t>
            </a:r>
            <a:r>
              <a:rPr lang="en-US" altLang="ko-KR" sz="1400" dirty="0" err="1">
                <a:solidFill>
                  <a:schemeClr val="tx1"/>
                </a:solidFill>
              </a:rPr>
              <a:t>kwargs</a:t>
            </a:r>
            <a:r>
              <a:rPr lang="en-US" altLang="ko-KR" sz="1400" dirty="0">
                <a:solidFill>
                  <a:schemeClr val="tx1"/>
                </a:solidFill>
              </a:rPr>
              <a:t> = </a:t>
            </a:r>
            <a:r>
              <a:rPr lang="ko-KR" altLang="en-US" sz="1400" dirty="0">
                <a:solidFill>
                  <a:schemeClr val="tx1"/>
                </a:solidFill>
              </a:rPr>
              <a:t>키워드 인수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8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Thread </a:t>
            </a:r>
            <a:r>
              <a:rPr lang="ko-KR" altLang="en-US" dirty="0" smtClean="0"/>
              <a:t>함수로 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</a:t>
            </a:r>
            <a:r>
              <a:rPr lang="en-US" altLang="ko-KR" dirty="0" err="1" smtClean="0"/>
              <a:t>start_new_threadthread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thread</a:t>
            </a:r>
            <a:r>
              <a:rPr lang="ko-KR" altLang="en-US" dirty="0"/>
              <a:t>는 자동 실행 됨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24944"/>
            <a:ext cx="38862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52936"/>
            <a:ext cx="3400425" cy="366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Threading</a:t>
            </a:r>
            <a:r>
              <a:rPr lang="ko-KR" altLang="en-US" sz="6000" dirty="0" smtClean="0"/>
              <a:t>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communication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Queue </a:t>
            </a:r>
            <a:r>
              <a:rPr lang="ko-KR" altLang="en-US" dirty="0" smtClean="0"/>
              <a:t>모듈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30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Queue :  put/get </a:t>
            </a:r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에 대한 처리 기준을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636912"/>
            <a:ext cx="3888433" cy="373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32" y="2638940"/>
            <a:ext cx="3744416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8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Share memory </a:t>
            </a:r>
            <a:r>
              <a:rPr lang="ko-KR" altLang="en-US" dirty="0" smtClean="0"/>
              <a:t>메시지 </a:t>
            </a:r>
            <a:r>
              <a:rPr lang="ko-KR" altLang="en-US" dirty="0" smtClean="0"/>
              <a:t>교환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Globale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변수를 통한 공유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특정 값에 대해 공유해서 그 값을 기준으로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로 변경</a:t>
            </a:r>
            <a:r>
              <a:rPr lang="en-US" altLang="ko-KR" dirty="0" smtClean="0"/>
              <a:t>(</a:t>
            </a:r>
            <a:r>
              <a:rPr lang="en-US" altLang="ko-KR" dirty="0" smtClean="0"/>
              <a:t>GIL</a:t>
            </a:r>
            <a:r>
              <a:rPr lang="ko-KR" altLang="en-US" dirty="0" smtClean="0"/>
              <a:t>이라 </a:t>
            </a:r>
            <a:r>
              <a:rPr lang="en-US" altLang="ko-KR" dirty="0" smtClean="0"/>
              <a:t>interrupt</a:t>
            </a:r>
            <a:r>
              <a:rPr lang="ko-KR" altLang="en-US" dirty="0" smtClean="0"/>
              <a:t>가 없으면 계속 실행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852936"/>
            <a:ext cx="5562600" cy="36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3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grid </a:t>
            </a:r>
            <a:r>
              <a:rPr lang="en-US" altLang="ko-KR" dirty="0" smtClean="0"/>
              <a:t>computing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772816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분산 </a:t>
            </a:r>
            <a:r>
              <a:rPr lang="ko-KR" altLang="en-US" sz="2800" dirty="0"/>
              <a:t>병렬 컴퓨팅의 한 분야로서</a:t>
            </a:r>
            <a:r>
              <a:rPr lang="en-US" altLang="ko-KR" sz="2800" dirty="0"/>
              <a:t>, </a:t>
            </a:r>
            <a:r>
              <a:rPr lang="ko-KR" altLang="en-US" sz="2800" dirty="0"/>
              <a:t>원거리 </a:t>
            </a:r>
            <a:r>
              <a:rPr lang="ko-KR" altLang="en-US" sz="2800" dirty="0" smtClean="0"/>
              <a:t>통신망으로 </a:t>
            </a:r>
            <a:r>
              <a:rPr lang="ko-KR" altLang="en-US" sz="2800" dirty="0"/>
              <a:t>연결된 서로 다른 </a:t>
            </a:r>
            <a:r>
              <a:rPr lang="ko-KR" altLang="en-US" sz="2800" dirty="0" smtClean="0"/>
              <a:t>기종의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컴퓨터들을 묶어 가상의 대용량 고성능 컴퓨터를 구성하여 고도의 연산 작업</a:t>
            </a:r>
            <a:r>
              <a:rPr lang="en-US" altLang="ko-KR" sz="2800" dirty="0"/>
              <a:t>(computation intensive jobs) </a:t>
            </a:r>
            <a:r>
              <a:rPr lang="ko-KR" altLang="en-US" sz="2800" dirty="0"/>
              <a:t>혹은 대용량 처리</a:t>
            </a:r>
            <a:r>
              <a:rPr lang="en-US" altLang="ko-KR" sz="2800" dirty="0"/>
              <a:t>(data intensive jobs)</a:t>
            </a:r>
            <a:r>
              <a:rPr lang="ko-KR" altLang="en-US" sz="2800" dirty="0"/>
              <a:t>를 수행하는 것을 일컫는다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6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특정 값에 대해 공유해서 그 값을 기준으로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로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743450" cy="3696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3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Queue</a:t>
            </a:r>
            <a:r>
              <a:rPr lang="ko-KR" altLang="en-US" dirty="0" smtClean="0"/>
              <a:t> </a:t>
            </a:r>
            <a:r>
              <a:rPr lang="ko-KR" altLang="en-US" dirty="0" smtClean="0"/>
              <a:t>메시지 </a:t>
            </a:r>
            <a:r>
              <a:rPr lang="ko-KR" altLang="en-US" dirty="0" smtClean="0"/>
              <a:t>교환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queue</a:t>
            </a:r>
            <a:r>
              <a:rPr lang="ko-KR" altLang="en-US" dirty="0" smtClean="0"/>
              <a:t> 통한 메시지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특정 값에 대해 공유해서 그 값을 기준으로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로 변경</a:t>
            </a:r>
            <a:r>
              <a:rPr lang="en-US" altLang="ko-KR" dirty="0"/>
              <a:t> (GIL</a:t>
            </a:r>
            <a:r>
              <a:rPr lang="ko-KR" altLang="en-US" dirty="0"/>
              <a:t>이라 </a:t>
            </a:r>
            <a:r>
              <a:rPr lang="en-US" altLang="ko-KR" dirty="0"/>
              <a:t>interrupt</a:t>
            </a:r>
            <a:r>
              <a:rPr lang="ko-KR" altLang="en-US" dirty="0"/>
              <a:t>가 없으면 계속 실행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80928"/>
            <a:ext cx="5743575" cy="379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8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특정 값에 대해 공유해서 그 값을 기준으로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로 변경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819650" cy="364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16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Queue</a:t>
            </a:r>
            <a:r>
              <a:rPr lang="ko-KR" altLang="en-US" dirty="0" smtClean="0"/>
              <a:t> </a:t>
            </a:r>
            <a:r>
              <a:rPr lang="ko-KR" altLang="en-US" dirty="0" smtClean="0"/>
              <a:t>메시지 </a:t>
            </a:r>
            <a:r>
              <a:rPr lang="ko-KR" altLang="en-US" dirty="0" smtClean="0"/>
              <a:t>교환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3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Queue : Put/get </a:t>
            </a:r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에 대한 처리 기준을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56483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30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 : </a:t>
            </a:r>
            <a:r>
              <a:rPr lang="ko-KR" altLang="en-US" dirty="0" smtClean="0"/>
              <a:t>메시지 교환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Queue put/get</a:t>
            </a:r>
            <a:r>
              <a:rPr lang="ko-KR" altLang="en-US" dirty="0" smtClean="0"/>
              <a:t>를 지정해서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3140968"/>
            <a:ext cx="44577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0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Queue put</a:t>
            </a:r>
            <a:r>
              <a:rPr lang="ko-KR" altLang="en-US" dirty="0" smtClean="0"/>
              <a:t>하는 부분을 먼저 처리하고  </a:t>
            </a:r>
            <a:r>
              <a:rPr lang="en-US" altLang="ko-KR" dirty="0" smtClean="0"/>
              <a:t>thread get</a:t>
            </a:r>
            <a:r>
              <a:rPr lang="ko-KR" altLang="en-US" dirty="0" smtClean="0"/>
              <a:t>을 처리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2996952"/>
            <a:ext cx="656590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41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Threading</a:t>
            </a:r>
            <a:br>
              <a:rPr lang="en-US" altLang="ko-KR" sz="6000" dirty="0" smtClean="0"/>
            </a:br>
            <a:r>
              <a:rPr lang="ko-KR" altLang="en-US" sz="6000" dirty="0" smtClean="0"/>
              <a:t>동기화 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1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동기화 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grid </a:t>
            </a:r>
            <a:r>
              <a:rPr lang="en-US" altLang="ko-KR" dirty="0" smtClean="0"/>
              <a:t>computing</a:t>
            </a:r>
            <a:r>
              <a:rPr lang="ko-KR" altLang="en-US" dirty="0" smtClean="0"/>
              <a:t>의 응용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768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400" dirty="0"/>
              <a:t>컴퓨팅 </a:t>
            </a:r>
            <a:r>
              <a:rPr lang="ko-KR" altLang="en-US" sz="2400" dirty="0" err="1"/>
              <a:t>그리드</a:t>
            </a:r>
            <a:r>
              <a:rPr lang="en-US" altLang="ko-KR" sz="2400" dirty="0"/>
              <a:t>(Computational Grid): CPU</a:t>
            </a:r>
            <a:r>
              <a:rPr lang="ko-KR" altLang="en-US" sz="2400" dirty="0"/>
              <a:t>나 </a:t>
            </a:r>
            <a:r>
              <a:rPr lang="en-US" altLang="ko-KR" sz="2400" dirty="0"/>
              <a:t>GPU</a:t>
            </a:r>
            <a:r>
              <a:rPr lang="ko-KR" altLang="en-US" sz="2400" dirty="0"/>
              <a:t>등의 기능을 이용해 복잡한 연산을 수행하는 것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400" dirty="0"/>
              <a:t>데이터 </a:t>
            </a:r>
            <a:r>
              <a:rPr lang="ko-KR" altLang="en-US" sz="2400" dirty="0" err="1"/>
              <a:t>그리드</a:t>
            </a:r>
            <a:r>
              <a:rPr lang="en-US" altLang="ko-KR" sz="2400" dirty="0"/>
              <a:t>(Data Grid): </a:t>
            </a:r>
            <a:r>
              <a:rPr lang="ko-KR" altLang="en-US" sz="2400" dirty="0"/>
              <a:t>대용량의 분산 데이터를 공유하고 관리하는 것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400" dirty="0"/>
              <a:t>액세스 </a:t>
            </a:r>
            <a:r>
              <a:rPr lang="ko-KR" altLang="en-US" sz="2400" dirty="0" err="1"/>
              <a:t>그리드</a:t>
            </a:r>
            <a:r>
              <a:rPr lang="en-US" altLang="ko-KR" sz="2400" dirty="0"/>
              <a:t>(Access Grid): </a:t>
            </a:r>
            <a:r>
              <a:rPr lang="ko-KR" altLang="en-US" sz="2400" dirty="0"/>
              <a:t>지리적으로 떨어진 곳에 있는 사용자들 간에 오디오와 비디오를 사용하여 업무 협력을 가능하게 하는 것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400" dirty="0"/>
              <a:t>장비 </a:t>
            </a:r>
            <a:r>
              <a:rPr lang="ko-KR" altLang="en-US" sz="2400" dirty="0" err="1"/>
              <a:t>그리드</a:t>
            </a:r>
            <a:r>
              <a:rPr lang="en-US" altLang="ko-KR" sz="2400" dirty="0"/>
              <a:t>(Equipment Grid) </a:t>
            </a:r>
            <a:r>
              <a:rPr lang="ko-KR" altLang="en-US" sz="2400" dirty="0" smtClean="0"/>
              <a:t>망원경 등의 </a:t>
            </a:r>
            <a:r>
              <a:rPr lang="ko-KR" altLang="en-US" sz="2400" dirty="0"/>
              <a:t>주요 장비를 원격 조정하며 장비로부터 얻은 데이터를 분석하는 것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53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동기화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5</a:t>
            </a:r>
            <a:r>
              <a:rPr lang="ko-KR" altLang="en-US" dirty="0" smtClean="0"/>
              <a:t>가지의 동기화 처리 방식이 존재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71600" y="2492896"/>
            <a:ext cx="7272808" cy="3888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ko-KR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Lock</a:t>
            </a:r>
            <a:r>
              <a:rPr kumimoji="1" lang="en-US" altLang="ko-KR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: </a:t>
            </a:r>
            <a:r>
              <a:rPr kumimoji="1" lang="ko-KR" altLang="en-US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일반적으로 </a:t>
            </a:r>
            <a:r>
              <a:rPr kumimoji="1" lang="ko-KR" altLang="en-US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공유 데이터 구조를 보호하기 위해 사용되는 상호 배타 잠금</a:t>
            </a:r>
            <a:r>
              <a:rPr kumimoji="1" lang="en-US" altLang="ko-KR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1" lang="en-US" altLang="ko-KR" sz="1400" dirty="0">
              <a:solidFill>
                <a:srgbClr val="000000"/>
              </a:solidFill>
              <a:ea typeface="굴림" pitchFamily="50" charset="-127"/>
              <a:cs typeface="굴림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ko-KR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RLock.</a:t>
            </a:r>
            <a:r>
              <a:rPr kumimoji="1" lang="en-US" altLang="ko-KR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en-US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코드 </a:t>
            </a:r>
            <a:r>
              <a:rPr kumimoji="1" lang="ko-KR" altLang="en-US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기반의 잠금 기능이나 방법 또는 모니터를 구현하는 데 유용합니다 재진입 상호 배제 잠금</a:t>
            </a:r>
            <a:r>
              <a:rPr kumimoji="1" lang="en-US" altLang="ko-KR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1" lang="ko-KR" altLang="ko-KR" sz="1400" dirty="0">
              <a:solidFill>
                <a:srgbClr val="000000"/>
              </a:solidFill>
              <a:ea typeface="굴림" pitchFamily="50" charset="-127"/>
              <a:cs typeface="굴림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ko-KR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Event</a:t>
            </a:r>
            <a:r>
              <a:rPr kumimoji="1" lang="en-US" altLang="ko-KR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: </a:t>
            </a:r>
            <a:r>
              <a:rPr kumimoji="1" lang="ko-KR" altLang="en-US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목적은 </a:t>
            </a:r>
            <a:r>
              <a:rPr kumimoji="1" lang="ko-KR" altLang="en-US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하나 이상의 </a:t>
            </a:r>
            <a:r>
              <a:rPr kumimoji="1" lang="ko-KR" altLang="en-US" sz="1400" dirty="0" err="1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스레드가</a:t>
            </a:r>
            <a:r>
              <a:rPr kumimoji="1" lang="ko-KR" altLang="en-US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 발생하는 약간의 </a:t>
            </a:r>
            <a:r>
              <a:rPr kumimoji="1" lang="en-US" altLang="ko-KR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en-US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이벤트</a:t>
            </a:r>
            <a:r>
              <a:rPr kumimoji="1" lang="en-US" altLang="ko-KR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"</a:t>
            </a:r>
            <a:r>
              <a:rPr kumimoji="1" lang="ko-KR" altLang="en-US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를 기다릴 </a:t>
            </a:r>
            <a:r>
              <a:rPr kumimoji="1" lang="ko-KR" altLang="en-US" sz="1400" dirty="0" err="1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수있다</a:t>
            </a:r>
            <a:r>
              <a:rPr kumimoji="1" lang="en-US" altLang="ko-KR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. </a:t>
            </a:r>
            <a:r>
              <a:rPr kumimoji="1" lang="ko-KR" altLang="en-US" sz="1400" dirty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장벽을 구현하기 위해 또는 일부 작업의 완료를 신호하는 데 사용됩니다</a:t>
            </a:r>
            <a:r>
              <a:rPr kumimoji="1" lang="en-US" altLang="ko-KR" sz="1400" dirty="0" smtClean="0">
                <a:solidFill>
                  <a:srgbClr val="000000"/>
                </a:solidFill>
                <a:ea typeface="굴림" pitchFamily="50" charset="-127"/>
                <a:cs typeface="굴림" pitchFamily="50" charset="-127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1" lang="en-US" altLang="ko-KR" sz="1400" dirty="0">
              <a:solidFill>
                <a:srgbClr val="000000"/>
              </a:solidFill>
              <a:latin typeface="Georgia" pitchFamily="18" charset="0"/>
              <a:ea typeface="굴림" pitchFamily="50" charset="-127"/>
              <a:cs typeface="굴림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1" lang="en-US" altLang="ko-KR" sz="1400" dirty="0" smtClean="0">
              <a:solidFill>
                <a:srgbClr val="000000"/>
              </a:solidFill>
              <a:latin typeface="Georgia" pitchFamily="18" charset="0"/>
              <a:ea typeface="굴림" pitchFamily="50" charset="-127"/>
              <a:cs typeface="굴림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ko-KR" sz="1400" dirty="0" smtClean="0">
                <a:solidFill>
                  <a:srgbClr val="000000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Condition</a:t>
            </a:r>
            <a:r>
              <a:rPr kumimoji="1" lang="en-US" altLang="ko-KR" sz="1400" dirty="0" smtClean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400" dirty="0" smtClean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조건 변수입니다</a:t>
            </a:r>
            <a:r>
              <a:rPr kumimoji="1" lang="en-US" altLang="ko-KR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. </a:t>
            </a:r>
            <a:r>
              <a:rPr kumimoji="1" lang="ko-KR" altLang="en-US" sz="1400" dirty="0" err="1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스레드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사이에 신호를 전송하는 데 사용됩니다</a:t>
            </a:r>
            <a:r>
              <a:rPr kumimoji="1" lang="en-US" altLang="ko-KR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. 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생산자 </a:t>
            </a:r>
            <a:r>
              <a:rPr kumimoji="1" lang="en-US" altLang="ko-KR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소비자 문제 예를 들어</a:t>
            </a:r>
            <a:r>
              <a:rPr kumimoji="1" lang="en-US" altLang="ko-KR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400" dirty="0" smtClean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생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산</a:t>
            </a:r>
            <a:r>
              <a:rPr kumimoji="1" lang="ko-KR" altLang="en-US" sz="1400" dirty="0" smtClean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자는 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데이터를 사용할 </a:t>
            </a:r>
            <a:r>
              <a:rPr kumimoji="1" lang="ko-KR" altLang="en-US" sz="1400" dirty="0" smtClean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수 있는 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사용자에게 신호를 보내도록 조건 변수를 사용한다</a:t>
            </a:r>
            <a:r>
              <a:rPr kumimoji="1" lang="en-US" altLang="ko-KR" sz="1400" dirty="0" smtClean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1" lang="en-US" altLang="ko-KR" sz="1400" dirty="0">
              <a:solidFill>
                <a:srgbClr val="000000"/>
              </a:solidFill>
              <a:latin typeface="Georgia" pitchFamily="18" charset="0"/>
              <a:ea typeface="굴림" pitchFamily="50" charset="-127"/>
              <a:cs typeface="굴림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ko-KR" sz="1400" dirty="0" smtClean="0">
                <a:solidFill>
                  <a:srgbClr val="000000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Semaphore</a:t>
            </a:r>
            <a:r>
              <a:rPr kumimoji="1" lang="ko-KR" altLang="ko-KR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. </a:t>
            </a:r>
            <a:r>
              <a:rPr kumimoji="1" lang="en-US" altLang="ko-KR" sz="1400" dirty="0" smtClean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en-US" sz="1400" dirty="0" smtClean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정수 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카운터에 기초하여 </a:t>
            </a:r>
            <a:r>
              <a:rPr kumimoji="1" lang="ko-KR" altLang="en-US" sz="1400" dirty="0" err="1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프리미티브를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상위 레벨의 동기화</a:t>
            </a:r>
            <a:r>
              <a:rPr kumimoji="1" lang="en-US" altLang="ko-KR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; </a:t>
            </a:r>
            <a:r>
              <a:rPr kumimoji="1" lang="ko-KR" altLang="en-US" sz="1400" dirty="0" err="1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세마포어를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획득하면 카운터를 감소시키고 </a:t>
            </a:r>
            <a:r>
              <a:rPr kumimoji="1" lang="ko-KR" altLang="en-US" sz="1400" dirty="0" err="1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세마포어를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해제하는 카운터를 증가시킨다</a:t>
            </a:r>
            <a:r>
              <a:rPr kumimoji="1" lang="en-US" altLang="ko-KR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. 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카운터가 </a:t>
            </a:r>
            <a:r>
              <a:rPr kumimoji="1" lang="en-US" altLang="ko-KR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0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이고 </a:t>
            </a:r>
            <a:r>
              <a:rPr kumimoji="1" lang="ko-KR" altLang="en-US" sz="1400" dirty="0" err="1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스레드가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400" dirty="0" err="1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획득하려고하면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다른 </a:t>
            </a:r>
            <a:r>
              <a:rPr kumimoji="1" lang="ko-KR" altLang="en-US" sz="1400" dirty="0" err="1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스레드가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400" dirty="0" err="1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세마포어를</a:t>
            </a:r>
            <a:r>
              <a:rPr kumimoji="1" lang="ko-KR" altLang="en-US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 해제 할 때까지 차단합니다</a:t>
            </a:r>
            <a:r>
              <a:rPr kumimoji="1" lang="en-US" altLang="ko-KR" sz="1400" dirty="0">
                <a:solidFill>
                  <a:srgbClr val="000000"/>
                </a:solidFill>
                <a:latin typeface="Georgia" pitchFamily="18" charset="0"/>
                <a:ea typeface="굴림" pitchFamily="50" charset="-127"/>
                <a:cs typeface="굴림" pitchFamily="50" charset="-127"/>
              </a:rPr>
              <a:t>.</a:t>
            </a:r>
            <a:endParaRPr kumimoji="1" lang="ko-KR" altLang="ko-KR" sz="1400" dirty="0">
              <a:solidFill>
                <a:srgbClr val="000000"/>
              </a:solidFill>
              <a:latin typeface="Georgia" pitchFamily="18" charset="0"/>
              <a:ea typeface="굴림" pitchFamily="50" charset="-127"/>
              <a:cs typeface="굴림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ko-KR" sz="2800" dirty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62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Lock </a:t>
            </a:r>
            <a:r>
              <a:rPr lang="ko-KR" altLang="en-US" dirty="0" smtClean="0"/>
              <a:t>처리 방식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공유메모리에 대해 </a:t>
            </a:r>
            <a:r>
              <a:rPr lang="en-US" altLang="ko-KR" dirty="0" smtClean="0"/>
              <a:t>locking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스레드가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실행되다 </a:t>
            </a:r>
            <a:r>
              <a:rPr lang="ko-KR" altLang="en-US" dirty="0" err="1" smtClean="0"/>
              <a:t>해제시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실행되도록 함</a:t>
            </a:r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504056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06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Threading</a:t>
            </a:r>
            <a:br>
              <a:rPr lang="en-US" altLang="ko-KR" sz="6000" dirty="0" smtClean="0"/>
            </a:br>
            <a:r>
              <a:rPr lang="en-US" altLang="ko-KR" sz="6000" dirty="0" smtClean="0"/>
              <a:t>Lock </a:t>
            </a:r>
            <a:r>
              <a:rPr lang="ko-KR" altLang="en-US" sz="6000" dirty="0" smtClean="0"/>
              <a:t>동기화 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2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interrupt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Interrupt </a:t>
            </a:r>
            <a:r>
              <a:rPr lang="ko-KR" altLang="en-US" dirty="0" smtClean="0"/>
              <a:t>없이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Interrupt </a:t>
            </a:r>
            <a:r>
              <a:rPr lang="ko-KR" altLang="en-US" dirty="0" smtClean="0"/>
              <a:t>없이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실행하면 단일 </a:t>
            </a:r>
            <a:r>
              <a:rPr lang="ko-KR" altLang="en-US" dirty="0" err="1" smtClean="0"/>
              <a:t>스레드처럼</a:t>
            </a:r>
            <a:r>
              <a:rPr lang="ko-KR" altLang="en-US" dirty="0" smtClean="0"/>
              <a:t> 순차처리</a:t>
            </a:r>
            <a:endParaRPr lang="en-US" altLang="ko-KR" dirty="0" smtClean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708920"/>
            <a:ext cx="4176464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80928"/>
            <a:ext cx="3456384" cy="383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80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Interrupt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Interrupt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실행하면 </a:t>
            </a:r>
            <a:r>
              <a:rPr lang="ko-KR" altLang="en-US" dirty="0" err="1" smtClean="0"/>
              <a:t>스레드간의</a:t>
            </a:r>
            <a:r>
              <a:rPr lang="ko-KR" altLang="en-US" dirty="0" smtClean="0"/>
              <a:t> 병행 처리</a:t>
            </a:r>
            <a:endParaRPr lang="en-US" altLang="ko-KR" dirty="0" smtClean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62" y="2708920"/>
            <a:ext cx="3714750" cy="360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64333"/>
            <a:ext cx="33147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31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Lock</a:t>
            </a:r>
            <a:r>
              <a:rPr lang="ko-KR" altLang="en-US" dirty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79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Lock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release </a:t>
            </a:r>
            <a:r>
              <a:rPr lang="ko-KR" altLang="en-US" dirty="0" smtClean="0"/>
              <a:t>하지 않는 경우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Lock</a:t>
            </a:r>
            <a:r>
              <a:rPr lang="ko-KR" altLang="en-US" dirty="0" smtClean="0"/>
              <a:t>을 생성한 후 </a:t>
            </a:r>
            <a:r>
              <a:rPr lang="en-US" altLang="ko-KR" dirty="0" smtClean="0"/>
              <a:t>release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안하면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사용할 수 없음</a:t>
            </a:r>
            <a:endParaRPr lang="en-US" altLang="ko-KR" dirty="0" smtClean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3068960"/>
            <a:ext cx="4076700" cy="3517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35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Lock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release </a:t>
            </a:r>
            <a:r>
              <a:rPr lang="ko-KR" altLang="en-US" dirty="0" smtClean="0"/>
              <a:t>할 경우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Lock</a:t>
            </a:r>
            <a:r>
              <a:rPr lang="ko-KR" altLang="en-US" dirty="0" smtClean="0"/>
              <a:t>을 생성한 후 </a:t>
            </a:r>
            <a:r>
              <a:rPr lang="en-US" altLang="ko-KR" dirty="0" smtClean="0"/>
              <a:t>release</a:t>
            </a:r>
            <a:r>
              <a:rPr lang="ko-KR" altLang="en-US" dirty="0" smtClean="0"/>
              <a:t>하면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사용할 수 있음</a:t>
            </a:r>
            <a:endParaRPr lang="en-US" altLang="ko-KR" dirty="0" smtClean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08920"/>
            <a:ext cx="40290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05064"/>
            <a:ext cx="3467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08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Lock</a:t>
            </a:r>
            <a:r>
              <a:rPr lang="ko-KR" altLang="en-US" dirty="0"/>
              <a:t>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with </a:t>
            </a:r>
            <a:r>
              <a:rPr lang="ko-KR" altLang="en-US" dirty="0" smtClean="0"/>
              <a:t>문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>Parallel Programming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With </a:t>
            </a:r>
            <a:r>
              <a:rPr lang="ko-KR" altLang="en-US" dirty="0" smtClean="0"/>
              <a:t>문 사용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with</a:t>
            </a:r>
            <a:r>
              <a:rPr lang="ko-KR" altLang="en-US" dirty="0" smtClean="0"/>
              <a:t>문을 사용하면 </a:t>
            </a:r>
            <a:r>
              <a:rPr lang="en-US" altLang="ko-KR" dirty="0" err="1" smtClean="0"/>
              <a:t>aquire</a:t>
            </a:r>
            <a:r>
              <a:rPr lang="en-US" altLang="ko-KR" dirty="0" smtClean="0"/>
              <a:t>/release</a:t>
            </a:r>
            <a:r>
              <a:rPr lang="ko-KR" altLang="en-US" dirty="0" smtClean="0"/>
              <a:t>가 자동으로 처리 됨</a:t>
            </a:r>
            <a:endParaRPr lang="en-US" altLang="ko-KR" dirty="0" smtClean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44" y="2924944"/>
            <a:ext cx="379095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05064"/>
            <a:ext cx="37814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15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Lock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subclass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Lock Class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공유 데이터 </a:t>
            </a:r>
            <a:r>
              <a:rPr lang="en-US" altLang="ko-KR" dirty="0" smtClean="0"/>
              <a:t>TOTAL 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을 생성하고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종료시까지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Locking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3140968"/>
            <a:ext cx="62674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32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Lock Class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locking</a:t>
            </a:r>
            <a:r>
              <a:rPr lang="ko-KR" altLang="en-US" dirty="0" smtClean="0"/>
              <a:t>을 처리하고 끝나면 해체해서 다른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처리시 </a:t>
            </a:r>
            <a:r>
              <a:rPr lang="en-US" altLang="ko-KR" dirty="0" smtClean="0"/>
              <a:t>locking</a:t>
            </a:r>
            <a:r>
              <a:rPr lang="ko-KR" altLang="en-US" dirty="0" smtClean="0"/>
              <a:t>해서 처리</a:t>
            </a:r>
            <a:endParaRPr lang="en-US" altLang="ko-KR" dirty="0" smtClean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08920"/>
            <a:ext cx="3795539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6503"/>
            <a:ext cx="504056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73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Lock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decorator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6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Lock Class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Lock</a:t>
            </a:r>
            <a:r>
              <a:rPr lang="ko-KR" altLang="en-US" dirty="0" smtClean="0"/>
              <a:t>을 생성하고 </a:t>
            </a:r>
            <a:r>
              <a:rPr lang="en-US" altLang="ko-KR" dirty="0" smtClean="0"/>
              <a:t>interrupt</a:t>
            </a:r>
            <a:r>
              <a:rPr lang="ko-KR" altLang="en-US" dirty="0" smtClean="0"/>
              <a:t>가 발생시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이 해제되어 처리됨</a:t>
            </a:r>
            <a:endParaRPr lang="en-US" altLang="ko-KR" dirty="0" smtClean="0"/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2564904"/>
            <a:ext cx="4524375" cy="410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25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Lock Class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를 얻고 </a:t>
            </a:r>
            <a:r>
              <a:rPr lang="en-US" altLang="ko-KR" dirty="0" err="1" smtClean="0"/>
              <a:t>time.sleep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동안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을 해제하고 처리</a:t>
            </a:r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66503"/>
            <a:ext cx="504056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08920"/>
            <a:ext cx="3453011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5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Threading</a:t>
            </a:r>
            <a:br>
              <a:rPr lang="en-US" altLang="ko-KR" sz="6000" dirty="0" smtClean="0"/>
            </a:br>
            <a:r>
              <a:rPr lang="en-US" altLang="ko-KR" sz="6000" dirty="0" err="1" smtClean="0"/>
              <a:t>RLock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동기화 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8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재진입</a:t>
            </a:r>
            <a:r>
              <a:rPr lang="en-US" altLang="ko-KR" dirty="0" smtClean="0"/>
              <a:t>: reentrant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RLock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없이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별도의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없어도 </a:t>
            </a:r>
            <a:r>
              <a:rPr lang="en-US" altLang="ko-KR" dirty="0" err="1" smtClean="0"/>
              <a:t>Rlock</a:t>
            </a:r>
            <a:r>
              <a:rPr lang="ko-KR" altLang="en-US" dirty="0" smtClean="0"/>
              <a:t>을 가지고 실제 </a:t>
            </a:r>
            <a:r>
              <a:rPr lang="ko-KR" altLang="en-US" dirty="0" err="1" smtClean="0"/>
              <a:t>재진입되어</a:t>
            </a:r>
            <a:r>
              <a:rPr lang="ko-KR" altLang="en-US" dirty="0" smtClean="0"/>
              <a:t> 처리됨</a:t>
            </a:r>
            <a:endParaRPr lang="en-US" altLang="ko-KR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2896"/>
            <a:ext cx="3609975" cy="411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62077"/>
            <a:ext cx="4104212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2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Parallel Programming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RLock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생성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반드시 별도의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객체를 생성시켜 실행해야 함</a:t>
            </a:r>
            <a:endParaRPr lang="en-US" altLang="ko-KR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3867150" cy="435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48" y="4437112"/>
            <a:ext cx="4032448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0112" y="314096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별도의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를 관리해서 </a:t>
            </a:r>
            <a:r>
              <a:rPr lang="en-US" altLang="ko-KR" dirty="0" smtClean="0"/>
              <a:t>acquire/release</a:t>
            </a:r>
            <a:r>
              <a:rPr lang="ko-KR" altLang="en-US" dirty="0" smtClean="0"/>
              <a:t>시마다 증감이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2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Lock/</a:t>
            </a:r>
            <a:r>
              <a:rPr lang="en-US" altLang="ko-KR" dirty="0" err="1" smtClean="0"/>
              <a:t>RLock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Lock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반드시 별도의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객체를 생성시켜야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이 실행됨 </a:t>
            </a:r>
            <a:endParaRPr lang="en-US" altLang="ko-KR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2896"/>
            <a:ext cx="3867150" cy="392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485836"/>
            <a:ext cx="3240360" cy="190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48064" y="3491716"/>
            <a:ext cx="41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Lock </a:t>
            </a:r>
            <a:r>
              <a:rPr lang="ko-KR" altLang="en-US" dirty="0" smtClean="0"/>
              <a:t>객체는 사용되는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가</a:t>
            </a:r>
            <a:r>
              <a:rPr lang="en-US" altLang="ko-KR" dirty="0"/>
              <a:t> </a:t>
            </a:r>
            <a:r>
              <a:rPr lang="ko-KR" altLang="en-US" dirty="0" err="1" smtClean="0"/>
              <a:t>미존재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0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Threading</a:t>
            </a:r>
            <a:br>
              <a:rPr lang="en-US" altLang="ko-KR" sz="6000" dirty="0" smtClean="0"/>
            </a:br>
            <a:r>
              <a:rPr lang="en-US" altLang="ko-KR" sz="6000" dirty="0" smtClean="0"/>
              <a:t>semaphore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동기화 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89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Semaphore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54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semaphore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자원이 소비되면 감소하고 자원이 해제되면 증가되어 자원의 사용 가능여부가 판단할 수 있는 동기화 방식</a:t>
            </a:r>
            <a:endParaRPr lang="en-US" altLang="ko-KR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3384376" cy="324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933056"/>
            <a:ext cx="3916685" cy="19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7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Semaphore </a:t>
            </a:r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자원이 해제되면 증가되는데 초기에 설정한 것보다 더 큰 수가 될 수가 있음 </a:t>
            </a:r>
            <a:endParaRPr lang="en-US" altLang="ko-KR" dirty="0"/>
          </a:p>
        </p:txBody>
      </p:sp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96952"/>
            <a:ext cx="3024336" cy="356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429000"/>
            <a:ext cx="44577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36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BoundedSemaphore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자원이 해제되면 증가되는데 초기에 설정한 것보다 더 큰 수가 될 경우 오류처리 </a:t>
            </a:r>
            <a:endParaRPr lang="en-US" altLang="ko-KR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35814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96530"/>
            <a:ext cx="3853383" cy="414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5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Semaphore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Semaphore </a:t>
            </a:r>
            <a:r>
              <a:rPr lang="ko-KR" altLang="en-US" dirty="0" smtClean="0"/>
              <a:t>제한 확인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자원이 소비되면 감소하는 경우만 확인할 경우 차원이 소비되면 더 생기지 않음</a:t>
            </a:r>
            <a:endParaRPr lang="en-US" altLang="ko-KR" dirty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3140968"/>
            <a:ext cx="5200650" cy="334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14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Parallel Programming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768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병렬 프로그래밍은 코드 명령어를 동시에 실행하기 위해 준비된 환경에서 프로그램을 만들고 실행하는 것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즉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프로세스들이 동시에 프로그램을 실행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44683"/>
            <a:ext cx="6120680" cy="300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28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Semaphore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자원이 소비되면 감소와 증가가 생기면서 처리</a:t>
            </a:r>
            <a:endParaRPr lang="en-US" altLang="ko-KR" dirty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4464496" cy="393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86559"/>
            <a:ext cx="35337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7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Threading</a:t>
            </a:r>
            <a:br>
              <a:rPr lang="en-US" altLang="ko-KR" sz="6000" dirty="0" smtClean="0"/>
            </a:br>
            <a:r>
              <a:rPr lang="en-US" altLang="ko-KR" sz="6000" dirty="0" smtClean="0"/>
              <a:t>condition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동기화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6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동기화</a:t>
            </a:r>
            <a:r>
              <a:rPr lang="en-US" altLang="ko-KR" dirty="0" smtClean="0"/>
              <a:t>: Condition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2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Condition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조건 </a:t>
            </a:r>
            <a:r>
              <a:rPr lang="ko-KR" altLang="en-US" dirty="0"/>
              <a:t>변수가 항상 잠금 일종의 연결되어 있기 때문에</a:t>
            </a:r>
            <a:r>
              <a:rPr lang="en-US" altLang="ko-KR" dirty="0"/>
              <a:t>, </a:t>
            </a:r>
            <a:r>
              <a:rPr lang="ko-KR" altLang="en-US" dirty="0"/>
              <a:t>이것은 공유 자원에 연결된다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잠금이 </a:t>
            </a:r>
            <a:r>
              <a:rPr lang="ko-KR" altLang="en-US" dirty="0"/>
              <a:t>전달 될 수 있거나 하나가 기본적으로 생성됩니다</a:t>
            </a:r>
            <a:r>
              <a:rPr lang="en-US" altLang="ko-KR" dirty="0"/>
              <a:t>.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Condition object</a:t>
            </a:r>
            <a:r>
              <a:rPr lang="ko-KR" altLang="en-US" dirty="0" smtClean="0"/>
              <a:t>의 </a:t>
            </a:r>
            <a:r>
              <a:rPr lang="ko-KR" altLang="en-US" dirty="0"/>
              <a:t>일부입니다 </a:t>
            </a:r>
            <a:r>
              <a:rPr lang="en-US" altLang="ko-KR" dirty="0"/>
              <a:t>: </a:t>
            </a:r>
            <a:r>
              <a:rPr lang="ko-KR" altLang="en-US" dirty="0" smtClean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상태 객체는 자원 업데이트 될 때까지 </a:t>
            </a:r>
            <a:r>
              <a:rPr lang="ko-KR" altLang="en-US" dirty="0" err="1"/>
              <a:t>스레드를</a:t>
            </a:r>
            <a:r>
              <a:rPr lang="ko-KR" altLang="en-US" dirty="0"/>
              <a:t> 대기 할 </a:t>
            </a:r>
            <a:r>
              <a:rPr lang="ko-KR" altLang="en-US" dirty="0" err="1"/>
              <a:t>수있다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27584" y="3573016"/>
            <a:ext cx="7632848" cy="2808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   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chemeClr val="tx1"/>
                </a:solidFill>
              </a:rPr>
              <a:t>wait </a:t>
            </a:r>
            <a:r>
              <a:rPr lang="ko-KR" altLang="en-US" dirty="0" err="1">
                <a:solidFill>
                  <a:schemeClr val="tx1"/>
                </a:solidFill>
              </a:rPr>
              <a:t>메소드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통지 할 때까지 또는 시간 초과가 발생할 때까지 기다립니다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ko-KR" altLang="en-US" dirty="0" err="1">
                <a:solidFill>
                  <a:schemeClr val="tx1"/>
                </a:solidFill>
              </a:rPr>
              <a:t>메서드를</a:t>
            </a:r>
            <a:r>
              <a:rPr lang="ko-KR" altLang="en-US" dirty="0">
                <a:solidFill>
                  <a:schemeClr val="tx1"/>
                </a:solidFill>
              </a:rPr>
              <a:t> 호출 할 때 호출 </a:t>
            </a:r>
            <a:r>
              <a:rPr lang="ko-KR" altLang="en-US" dirty="0" err="1">
                <a:solidFill>
                  <a:schemeClr val="tx1"/>
                </a:solidFill>
              </a:rPr>
              <a:t>스레드가</a:t>
            </a:r>
            <a:r>
              <a:rPr lang="ko-KR" altLang="en-US" dirty="0">
                <a:solidFill>
                  <a:schemeClr val="tx1"/>
                </a:solidFill>
              </a:rPr>
              <a:t> 잠금을 획득하지 않은 경우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런타임 오류가 발생합니다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       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 smtClean="0">
                <a:solidFill>
                  <a:schemeClr val="tx1"/>
                </a:solidFill>
              </a:rPr>
              <a:t>notifyAll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메소드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대기 중의 모든 </a:t>
            </a:r>
            <a:r>
              <a:rPr lang="ko-KR" altLang="en-US" dirty="0" err="1">
                <a:solidFill>
                  <a:schemeClr val="tx1"/>
                </a:solidFill>
              </a:rPr>
              <a:t>스레드에를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캐우며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ko-KR" altLang="en-US" dirty="0" smtClean="0">
                <a:solidFill>
                  <a:schemeClr val="tx1"/>
                </a:solidFill>
              </a:rPr>
              <a:t>이 </a:t>
            </a:r>
            <a:r>
              <a:rPr lang="ko-KR" altLang="en-US" dirty="0" err="1">
                <a:solidFill>
                  <a:schemeClr val="tx1"/>
                </a:solidFill>
              </a:rPr>
              <a:t>메서드를</a:t>
            </a:r>
            <a:r>
              <a:rPr lang="ko-KR" altLang="en-US" dirty="0">
                <a:solidFill>
                  <a:schemeClr val="tx1"/>
                </a:solidFill>
              </a:rPr>
              <a:t> 호출 할 때 호출 </a:t>
            </a:r>
            <a:r>
              <a:rPr lang="ko-KR" altLang="en-US" dirty="0" err="1">
                <a:solidFill>
                  <a:schemeClr val="tx1"/>
                </a:solidFill>
              </a:rPr>
              <a:t>스레드가</a:t>
            </a:r>
            <a:r>
              <a:rPr lang="ko-KR" altLang="en-US" dirty="0">
                <a:solidFill>
                  <a:schemeClr val="tx1"/>
                </a:solidFill>
              </a:rPr>
              <a:t> 잠금을 획득하지 않은 경우 </a:t>
            </a:r>
            <a:r>
              <a:rPr lang="en-US" altLang="ko-KR" dirty="0" err="1">
                <a:solidFill>
                  <a:schemeClr val="tx1"/>
                </a:solidFill>
              </a:rPr>
              <a:t>RuntimeError</a:t>
            </a:r>
            <a:r>
              <a:rPr lang="ko-KR" altLang="en-US" dirty="0">
                <a:solidFill>
                  <a:schemeClr val="tx1"/>
                </a:solidFill>
              </a:rPr>
              <a:t>에가 발생합니다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4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Condition Class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204864"/>
            <a:ext cx="6000750" cy="435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6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Condition Class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41" y="1916832"/>
            <a:ext cx="58197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7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908720"/>
            <a:ext cx="84969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 smtClean="0"/>
              <a:t>3. Multi</a:t>
            </a:r>
            <a:br>
              <a:rPr lang="en-US" altLang="ko-KR" sz="8000" dirty="0" smtClean="0"/>
            </a:br>
            <a:r>
              <a:rPr lang="en-US" altLang="ko-KR" sz="8000" dirty="0" smtClean="0"/>
              <a:t>processing</a:t>
            </a:r>
            <a:br>
              <a:rPr lang="en-US" altLang="ko-KR" sz="8000" dirty="0" smtClean="0"/>
            </a:br>
            <a:r>
              <a:rPr lang="ko-KR" altLang="en-US" sz="8000" dirty="0" smtClean="0"/>
              <a:t>모</a:t>
            </a:r>
            <a:r>
              <a:rPr lang="ko-KR" altLang="en-US" sz="8000" dirty="0"/>
              <a:t>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Process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6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Process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1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Process </a:t>
            </a:r>
            <a:r>
              <a:rPr lang="ko-KR" altLang="en-US" dirty="0" smtClean="0"/>
              <a:t>객체 생성 방법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 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에는 실행함수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kwargs</a:t>
            </a:r>
            <a:r>
              <a:rPr lang="ko-KR" altLang="en-US" dirty="0" smtClean="0"/>
              <a:t>에는 실행함수 전달인자를 지정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11560" y="3933056"/>
            <a:ext cx="3744416" cy="17281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Procss</a:t>
            </a:r>
            <a:r>
              <a:rPr lang="en-US" altLang="ko-KR" sz="1400" dirty="0" smtClean="0">
                <a:solidFill>
                  <a:schemeClr val="tx1"/>
                </a:solidFill>
              </a:rPr>
              <a:t>(target=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chemeClr val="tx1"/>
                </a:solidFill>
              </a:rPr>
              <a:t>name=None, </a:t>
            </a:r>
            <a:r>
              <a:rPr lang="en-US" altLang="ko-KR" sz="1400" dirty="0" err="1">
                <a:solidFill>
                  <a:schemeClr val="tx1"/>
                </a:solidFill>
              </a:rPr>
              <a:t>args</a:t>
            </a:r>
            <a:r>
              <a:rPr lang="en-US" altLang="ko-KR" sz="1400" dirty="0" smtClean="0">
                <a:solidFill>
                  <a:schemeClr val="tx1"/>
                </a:solidFill>
              </a:rPr>
              <a:t>=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함수인자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kwargs</a:t>
            </a:r>
            <a:r>
              <a:rPr lang="en-US" altLang="ko-KR" sz="1400" dirty="0" smtClean="0">
                <a:solidFill>
                  <a:schemeClr val="tx1"/>
                </a:solidFill>
              </a:rPr>
              <a:t>=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함수인자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chemeClr val="tx1"/>
                </a:solidFill>
              </a:rPr>
              <a:t>*, daemon=None)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27" y="2863577"/>
            <a:ext cx="4176464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7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Parallel Programming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7686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/>
              <a:t>Decomposition</a:t>
            </a:r>
            <a:r>
              <a:rPr lang="en-US" altLang="ko-KR" sz="2400" dirty="0"/>
              <a:t> of the complete task into </a:t>
            </a:r>
            <a:r>
              <a:rPr lang="en-US" altLang="ko-KR" sz="2400" dirty="0" smtClean="0"/>
              <a:t>independent subtasks </a:t>
            </a:r>
            <a:r>
              <a:rPr lang="en-US" altLang="ko-KR" sz="2400" dirty="0"/>
              <a:t>and the data flow between them.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/>
              <a:t>Distribution </a:t>
            </a:r>
            <a:r>
              <a:rPr lang="en-US" altLang="ko-KR" sz="2400" dirty="0"/>
              <a:t>of the subtasks over the </a:t>
            </a:r>
            <a:r>
              <a:rPr lang="en-US" altLang="ko-KR" sz="2400" dirty="0" smtClean="0"/>
              <a:t>processors minimizing </a:t>
            </a:r>
            <a:r>
              <a:rPr lang="en-US" altLang="ko-KR" sz="2400" dirty="0"/>
              <a:t>the total execution time.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400" dirty="0"/>
              <a:t>For</a:t>
            </a:r>
            <a:r>
              <a:rPr lang="en-US" altLang="ko-KR" sz="2800" dirty="0"/>
              <a:t> </a:t>
            </a:r>
            <a:r>
              <a:rPr lang="en-US" altLang="ko-KR" sz="2800" b="1" dirty="0"/>
              <a:t>clusters</a:t>
            </a:r>
            <a:r>
              <a:rPr lang="en-US" altLang="ko-KR" sz="2400" dirty="0"/>
              <a:t>: distribution of the data over the </a:t>
            </a:r>
            <a:r>
              <a:rPr lang="en-US" altLang="ko-KR" sz="2400" dirty="0" smtClean="0"/>
              <a:t>nodes minimizing </a:t>
            </a:r>
            <a:r>
              <a:rPr lang="en-US" altLang="ko-KR" sz="2400" dirty="0"/>
              <a:t>the communication time.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400" dirty="0"/>
              <a:t>For </a:t>
            </a:r>
            <a:r>
              <a:rPr lang="en-US" altLang="ko-KR" sz="2800" b="1" dirty="0"/>
              <a:t>multiprocessors</a:t>
            </a:r>
            <a:r>
              <a:rPr lang="en-US" altLang="ko-KR" sz="2400" dirty="0"/>
              <a:t>: optimization of the memory </a:t>
            </a:r>
            <a:r>
              <a:rPr lang="en-US" altLang="ko-KR" sz="2400" dirty="0" smtClean="0"/>
              <a:t>access patterns </a:t>
            </a:r>
            <a:r>
              <a:rPr lang="en-US" altLang="ko-KR" sz="2400" dirty="0"/>
              <a:t>minimizing waiting times.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/>
              <a:t>Synchronization</a:t>
            </a:r>
            <a:r>
              <a:rPr lang="en-US" altLang="ko-KR" sz="2400" dirty="0"/>
              <a:t> of the individual processes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Process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args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에 전달하려면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=(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동일한 개수를 입력해서 처리</a:t>
            </a:r>
            <a:endParaRPr lang="en-US" altLang="ko-KR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49080"/>
            <a:ext cx="40386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19" y="3738562"/>
            <a:ext cx="40862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3212976"/>
            <a:ext cx="7272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Target </a:t>
            </a:r>
            <a:r>
              <a:rPr lang="ko-KR" altLang="en-US" sz="1400" b="1" dirty="0" smtClean="0"/>
              <a:t>함수 </a:t>
            </a:r>
            <a:r>
              <a:rPr lang="en-US" altLang="ko-KR" sz="1400" b="1" dirty="0" err="1" smtClean="0"/>
              <a:t>doubler</a:t>
            </a:r>
            <a:r>
              <a:rPr lang="en-US" altLang="ko-KR" sz="1400" b="1" dirty="0" smtClean="0"/>
              <a:t>(number) </a:t>
            </a:r>
            <a:r>
              <a:rPr lang="ko-KR" altLang="en-US" sz="1400" b="1" dirty="0" smtClean="0"/>
              <a:t>와 </a:t>
            </a:r>
            <a:r>
              <a:rPr lang="en-US" altLang="ko-KR" sz="1400" b="1" dirty="0" smtClean="0"/>
              <a:t>target=</a:t>
            </a:r>
            <a:r>
              <a:rPr lang="en-US" altLang="ko-KR" sz="1400" b="1" dirty="0" err="1" smtClean="0"/>
              <a:t>doubler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=(number,) </a:t>
            </a:r>
            <a:r>
              <a:rPr lang="ko-KR" altLang="en-US" sz="1400" b="1" dirty="0" smtClean="0"/>
              <a:t>를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매칭해야 함</a:t>
            </a:r>
            <a:endParaRPr lang="ko-KR" altLang="en-US" sz="1400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Process class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3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Process class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 class</a:t>
            </a:r>
            <a:r>
              <a:rPr lang="ko-KR" altLang="en-US" dirty="0" smtClean="0"/>
              <a:t>에 정의된 변수를 출력</a:t>
            </a:r>
            <a:endParaRPr lang="en-US" altLang="ko-KR" dirty="0" smtClean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7488832" cy="400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Process  class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a</a:t>
            </a:r>
            <a:r>
              <a:rPr lang="en-US" altLang="ko-KR" dirty="0" err="1" smtClean="0"/>
              <a:t>uthkey</a:t>
            </a:r>
            <a:r>
              <a:rPr lang="en-US" altLang="ko-KR" dirty="0" smtClean="0"/>
              <a:t>, daemon, name, </a:t>
            </a:r>
            <a:r>
              <a:rPr lang="en-US" altLang="ko-KR" dirty="0" err="1" smtClean="0"/>
              <a:t>ident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pid</a:t>
            </a:r>
            <a:r>
              <a:rPr lang="en-US" altLang="ko-KR" dirty="0" smtClean="0"/>
              <a:t>, sentinel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변수값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3356992"/>
            <a:ext cx="62357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7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Process class </a:t>
            </a:r>
            <a:r>
              <a:rPr lang="ko-KR" altLang="en-US" dirty="0" smtClean="0"/>
              <a:t>변수 할당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9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할당  모듈 생성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Process class </a:t>
            </a:r>
            <a:r>
              <a:rPr lang="ko-KR" altLang="en-US" dirty="0"/>
              <a:t>내의 변수 </a:t>
            </a:r>
            <a:r>
              <a:rPr lang="en-US" altLang="ko-KR" dirty="0"/>
              <a:t>name</a:t>
            </a:r>
            <a:r>
              <a:rPr lang="ko-KR" altLang="en-US" dirty="0"/>
              <a:t>에 사용자 정의 및 </a:t>
            </a:r>
            <a:r>
              <a:rPr lang="en-US" altLang="ko-KR" dirty="0"/>
              <a:t>default </a:t>
            </a:r>
            <a:r>
              <a:rPr lang="ko-KR" altLang="en-US" dirty="0" smtClean="0"/>
              <a:t>할당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61" y="2564904"/>
            <a:ext cx="6257925" cy="41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80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할당  모듈 실행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 class </a:t>
            </a:r>
            <a:r>
              <a:rPr lang="ko-KR" altLang="en-US" dirty="0" smtClean="0"/>
              <a:t>내의 변수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에 사용자 정의 및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처리에 대한 실행 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437112"/>
            <a:ext cx="29337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Process</a:t>
            </a:r>
            <a:r>
              <a:rPr lang="ko-KR" altLang="en-US" dirty="0"/>
              <a:t> </a:t>
            </a:r>
            <a:r>
              <a:rPr lang="en-US" altLang="ko-KR" dirty="0" smtClean="0"/>
              <a:t>instance </a:t>
            </a:r>
            <a:r>
              <a:rPr lang="ko-KR" altLang="en-US" dirty="0" smtClean="0"/>
              <a:t>내부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1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Process instance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 class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process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생성하면 아래의 변수들이 생김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1911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Process instance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 class</a:t>
            </a:r>
            <a:r>
              <a:rPr lang="ko-KR" altLang="en-US" dirty="0" smtClean="0"/>
              <a:t>의 속성 이름으로 조회하면 실제 </a:t>
            </a:r>
            <a:r>
              <a:rPr lang="en-US" altLang="ko-KR" dirty="0" smtClean="0"/>
              <a:t>process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조회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90411"/>
            <a:ext cx="26574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3429000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&lt;Process(worker 1, started)&gt; (1, 2, 3) {'a': 1, 'b': 2}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'_</a:t>
            </a:r>
            <a:r>
              <a:rPr lang="en-US" altLang="ko-KR" sz="1200" dirty="0" err="1"/>
              <a:t>popen</a:t>
            </a:r>
            <a:r>
              <a:rPr lang="en-US" altLang="ko-KR" sz="1200" dirty="0"/>
              <a:t>': None, </a:t>
            </a:r>
            <a:endParaRPr lang="en-US" altLang="ko-KR" sz="1200" dirty="0" smtClean="0"/>
          </a:p>
          <a:p>
            <a:r>
              <a:rPr lang="en-US" altLang="ko-KR" sz="1200" dirty="0" smtClean="0"/>
              <a:t>   '_</a:t>
            </a:r>
            <a:r>
              <a:rPr lang="en-US" altLang="ko-KR" sz="1200" dirty="0"/>
              <a:t>name': 'worker 1', </a:t>
            </a:r>
            <a:endParaRPr lang="en-US" altLang="ko-KR" sz="1200" dirty="0" smtClean="0"/>
          </a:p>
          <a:p>
            <a:r>
              <a:rPr lang="en-US" altLang="ko-KR" sz="1200" dirty="0" smtClean="0"/>
              <a:t>   '_</a:t>
            </a:r>
            <a:r>
              <a:rPr lang="en-US" altLang="ko-KR" sz="1200" dirty="0"/>
              <a:t>target': &lt;function worker at 0x000000000107F378&gt;, </a:t>
            </a:r>
            <a:endParaRPr lang="en-US" altLang="ko-KR" sz="1200" dirty="0" smtClean="0"/>
          </a:p>
          <a:p>
            <a:r>
              <a:rPr lang="en-US" altLang="ko-KR" sz="1200" dirty="0" smtClean="0"/>
              <a:t>   '_</a:t>
            </a:r>
            <a:r>
              <a:rPr lang="en-US" altLang="ko-KR" sz="1200" dirty="0" err="1"/>
              <a:t>kwargs</a:t>
            </a:r>
            <a:r>
              <a:rPr lang="en-US" altLang="ko-KR" sz="1200" dirty="0"/>
              <a:t>': {'a': 1, 'b': 2</a:t>
            </a:r>
            <a:r>
              <a:rPr lang="en-US" altLang="ko-KR" sz="1200" dirty="0" smtClean="0"/>
              <a:t>},</a:t>
            </a:r>
          </a:p>
          <a:p>
            <a:r>
              <a:rPr lang="en-US" altLang="ko-KR" sz="1200" dirty="0" smtClean="0"/>
              <a:t>   '_</a:t>
            </a:r>
            <a:r>
              <a:rPr lang="en-US" altLang="ko-KR" sz="1200" dirty="0" err="1"/>
              <a:t>parent_pid</a:t>
            </a:r>
            <a:r>
              <a:rPr lang="en-US" altLang="ko-KR" sz="1200" dirty="0"/>
              <a:t>': 12800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   '_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': (1, 2, 3</a:t>
            </a:r>
            <a:r>
              <a:rPr lang="en-US" altLang="ko-KR" sz="1200" dirty="0" smtClean="0"/>
              <a:t>),</a:t>
            </a:r>
          </a:p>
          <a:p>
            <a:r>
              <a:rPr lang="en-US" altLang="ko-KR" sz="1200" dirty="0" smtClean="0"/>
              <a:t>   '_</a:t>
            </a:r>
            <a:r>
              <a:rPr lang="en-US" altLang="ko-KR" sz="1200" dirty="0" err="1"/>
              <a:t>config</a:t>
            </a:r>
            <a:r>
              <a:rPr lang="en-US" altLang="ko-KR" sz="1200" dirty="0"/>
              <a:t>': </a:t>
            </a:r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                   '</a:t>
            </a:r>
            <a:r>
              <a:rPr lang="en-US" altLang="ko-KR" sz="1200" dirty="0" err="1" smtClean="0"/>
              <a:t>authkey</a:t>
            </a:r>
            <a:r>
              <a:rPr lang="en-US" altLang="ko-KR" sz="1200" dirty="0" smtClean="0"/>
              <a:t>':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</a:t>
            </a:r>
            <a:r>
              <a:rPr lang="en-US" altLang="ko-KR" sz="900" dirty="0" smtClean="0"/>
              <a:t>'\</a:t>
            </a:r>
            <a:r>
              <a:rPr lang="en-US" altLang="ko-KR" sz="900" dirty="0" err="1"/>
              <a:t>xca</a:t>
            </a:r>
            <a:r>
              <a:rPr lang="en-US" altLang="ko-KR" sz="900" dirty="0"/>
              <a:t>\xa2\x02\x19\</a:t>
            </a:r>
            <a:r>
              <a:rPr lang="en-US" altLang="ko-KR" sz="900" dirty="0" err="1"/>
              <a:t>xaaG</a:t>
            </a:r>
            <a:r>
              <a:rPr lang="en-US" altLang="ko-KR" sz="900" dirty="0"/>
              <a:t>\x88\xc8\x91c\xa2\xb9\xd2\xe9fK\x88\xc7\</a:t>
            </a:r>
            <a:r>
              <a:rPr lang="en-US" altLang="ko-KR" sz="900" dirty="0" err="1"/>
              <a:t>xeco</a:t>
            </a:r>
            <a:r>
              <a:rPr lang="en-US" altLang="ko-KR" sz="900" dirty="0"/>
              <a:t>^\</a:t>
            </a:r>
            <a:r>
              <a:rPr lang="en-US" altLang="ko-KR" sz="900" dirty="0" err="1"/>
              <a:t>xce</a:t>
            </a:r>
            <a:r>
              <a:rPr lang="en-US" altLang="ko-KR" sz="900" dirty="0"/>
              <a:t>\x13z\xc1\xc6\</a:t>
            </a:r>
            <a:r>
              <a:rPr lang="en-US" altLang="ko-KR" sz="900" dirty="0" err="1"/>
              <a:t>xfd</a:t>
            </a:r>
            <a:r>
              <a:rPr lang="en-US" altLang="ko-KR" sz="900" dirty="0"/>
              <a:t>\x11\xd6\xa89\xe0</a:t>
            </a:r>
            <a:r>
              <a:rPr lang="en-US" altLang="ko-KR" sz="900" dirty="0" smtClean="0"/>
              <a:t>',</a:t>
            </a:r>
          </a:p>
          <a:p>
            <a:r>
              <a:rPr lang="en-US" altLang="ko-KR" sz="900" dirty="0"/>
              <a:t> </a:t>
            </a:r>
            <a:r>
              <a:rPr lang="en-US" altLang="ko-KR" sz="900" dirty="0" smtClean="0"/>
              <a:t>                       </a:t>
            </a:r>
            <a:r>
              <a:rPr lang="en-US" altLang="ko-KR" sz="1200" dirty="0" smtClean="0"/>
              <a:t>'</a:t>
            </a:r>
            <a:r>
              <a:rPr lang="en-US" altLang="ko-KR" sz="1200" dirty="0" err="1" smtClean="0"/>
              <a:t>semprefix</a:t>
            </a:r>
            <a:r>
              <a:rPr lang="en-US" altLang="ko-KR" sz="1200" dirty="0"/>
              <a:t>': '/</a:t>
            </a:r>
            <a:r>
              <a:rPr lang="en-US" altLang="ko-KR" sz="1200" dirty="0" err="1" smtClean="0"/>
              <a:t>mp</a:t>
            </a:r>
            <a:r>
              <a:rPr lang="en-US" altLang="ko-KR" sz="1200" dirty="0" smtClean="0"/>
              <a:t>‘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},</a:t>
            </a:r>
          </a:p>
          <a:p>
            <a:r>
              <a:rPr lang="en-US" altLang="ko-KR" sz="1200" dirty="0" smtClean="0"/>
              <a:t>   '_</a:t>
            </a:r>
            <a:r>
              <a:rPr lang="en-US" altLang="ko-KR" sz="1200" dirty="0"/>
              <a:t>identity': (1</a:t>
            </a:r>
            <a:r>
              <a:rPr lang="en-US" altLang="ko-KR" sz="1200" dirty="0" smtClean="0"/>
              <a:t>,)</a:t>
            </a:r>
          </a:p>
          <a:p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parallel programming problems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3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Process</a:t>
            </a:r>
            <a:br>
              <a:rPr lang="en-US" altLang="ko-KR" sz="6000" dirty="0" smtClean="0"/>
            </a:br>
            <a:r>
              <a:rPr lang="ko-KR" altLang="en-US" sz="6000" dirty="0" smtClean="0"/>
              <a:t>생성 및 실행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0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Process </a:t>
            </a:r>
            <a:r>
              <a:rPr lang="ko-KR" altLang="en-US" dirty="0" smtClean="0"/>
              <a:t>하나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Process : </a:t>
            </a:r>
            <a:r>
              <a:rPr lang="ko-KR" altLang="en-US" dirty="0" smtClean="0"/>
              <a:t>한 개 정의 및 실행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프로세스를 정의하고 함수를 프로세스에 전달해서 실행 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6912"/>
            <a:ext cx="4410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3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Process </a:t>
            </a:r>
            <a:r>
              <a:rPr lang="ko-KR" altLang="en-US" dirty="0" err="1" smtClean="0"/>
              <a:t>여러</a:t>
            </a:r>
            <a:r>
              <a:rPr lang="ko-KR" altLang="en-US" dirty="0" err="1"/>
              <a:t>개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Process : </a:t>
            </a:r>
            <a:r>
              <a:rPr lang="ko-KR" altLang="en-US" dirty="0" smtClean="0"/>
              <a:t>여러 개 정의 및 실행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42576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 class</a:t>
            </a:r>
            <a:r>
              <a:rPr lang="ko-KR" altLang="en-US" dirty="0" smtClean="0"/>
              <a:t>를 생성해서 프로세스를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만들고 처리</a:t>
            </a:r>
            <a:endParaRPr lang="en-US" altLang="ko-K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03" y="3429000"/>
            <a:ext cx="27051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Process</a:t>
            </a:r>
            <a:br>
              <a:rPr lang="en-US" altLang="ko-KR" sz="6000" dirty="0" smtClean="0"/>
            </a:br>
            <a:r>
              <a:rPr lang="en-US" altLang="ko-KR" sz="6000" dirty="0" smtClean="0"/>
              <a:t>Daemon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Process instance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23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daemon processing </a:t>
            </a:r>
            <a:r>
              <a:rPr lang="ko-KR" altLang="en-US" dirty="0" smtClean="0"/>
              <a:t>모듈 정의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daemon process</a:t>
            </a:r>
            <a:r>
              <a:rPr lang="ko-KR" altLang="en-US" dirty="0" smtClean="0"/>
              <a:t>는 지속적으로 작업을 하므로 항상 실행되어야 함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36912"/>
            <a:ext cx="5791200" cy="3990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6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daemon processing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daemon process</a:t>
            </a:r>
            <a:r>
              <a:rPr lang="ko-KR" altLang="en-US" dirty="0" smtClean="0"/>
              <a:t>를 실행해서 </a:t>
            </a:r>
            <a:r>
              <a:rPr lang="en-US" altLang="ko-KR" dirty="0" err="1" smtClean="0"/>
              <a:t>is_alive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확인하면 계속 활동 중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221088"/>
            <a:ext cx="29622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7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Process</a:t>
            </a:r>
            <a:br>
              <a:rPr lang="en-US" altLang="ko-KR" sz="6000" dirty="0" smtClean="0"/>
            </a:br>
            <a:r>
              <a:rPr lang="en-US" altLang="ko-KR" sz="6000" dirty="0" smtClean="0"/>
              <a:t>terminate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8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Deadlock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7686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/>
              <a:t>Deadlock:</a:t>
            </a:r>
          </a:p>
          <a:p>
            <a:pPr lvl="1"/>
            <a:r>
              <a:rPr lang="en-US" altLang="ko-KR" sz="2400" b="1" dirty="0"/>
              <a:t>- Two processes are waiting for each other to finish.</a:t>
            </a:r>
          </a:p>
          <a:p>
            <a:pPr marL="800100" lvl="1" indent="-342900">
              <a:buFontTx/>
              <a:buChar char="-"/>
            </a:pPr>
            <a:r>
              <a:rPr lang="en-US" altLang="ko-KR" sz="2400" b="1" dirty="0" smtClean="0"/>
              <a:t>Usually </a:t>
            </a:r>
            <a:r>
              <a:rPr lang="en-US" altLang="ko-KR" sz="2400" b="1" dirty="0"/>
              <a:t>caused by locks or by blocking communication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11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Process </a:t>
            </a:r>
            <a:r>
              <a:rPr lang="ko-KR" altLang="en-US" dirty="0" smtClean="0"/>
              <a:t>종료하기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terminamte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process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termiante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먼저 중단시킴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4032448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45818"/>
            <a:ext cx="3744416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Daemon Process </a:t>
            </a:r>
            <a:r>
              <a:rPr lang="ko-KR" altLang="en-US" dirty="0" smtClean="0"/>
              <a:t>종료하기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terminamte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daemon process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termiante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중단되지 않음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48" y="2132856"/>
            <a:ext cx="5295900" cy="447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508518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sys.exit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으로 전체를 종료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0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Process</a:t>
            </a:r>
            <a:br>
              <a:rPr lang="en-US" altLang="ko-KR" sz="6000" dirty="0" smtClean="0"/>
            </a:br>
            <a:r>
              <a:rPr lang="ko-KR" altLang="en-US" sz="6000" dirty="0" smtClean="0"/>
              <a:t>함수</a:t>
            </a: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6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현재 프로세스 조회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current_process</a:t>
            </a:r>
            <a:r>
              <a:rPr lang="en-US" altLang="ko-KR" dirty="0" smtClean="0"/>
              <a:t> 1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Pool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처리가능한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process</a:t>
            </a:r>
            <a:r>
              <a:rPr lang="ko-KR" altLang="en-US" dirty="0" smtClean="0"/>
              <a:t>만 생성하고 </a:t>
            </a:r>
            <a:r>
              <a:rPr lang="en-US" altLang="ko-KR" dirty="0" smtClean="0"/>
              <a:t>map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함수 실행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038" y="2924944"/>
            <a:ext cx="56483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41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current_process</a:t>
            </a:r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정의된 내용을 실행하면 각 </a:t>
            </a:r>
            <a:r>
              <a:rPr lang="en-US" altLang="ko-KR" dirty="0" smtClean="0"/>
              <a:t>process</a:t>
            </a:r>
            <a:r>
              <a:rPr lang="ko-KR" altLang="en-US" dirty="0" smtClean="0"/>
              <a:t>가 주어진 함수에 각 인자를 받으면서 실행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140968"/>
            <a:ext cx="56388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0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smtClean="0"/>
              <a:t>모듈 분리</a:t>
            </a:r>
            <a:r>
              <a:rPr lang="en-US" altLang="ko-KR" sz="6000" smtClean="0"/>
              <a:t>(</a:t>
            </a:r>
            <a:r>
              <a:rPr lang="ko-KR" altLang="en-US" sz="6000" dirty="0" smtClean="0"/>
              <a:t>실행함수</a:t>
            </a:r>
            <a:r>
              <a:rPr lang="en-US" altLang="ko-KR" sz="6000" smtClean="0"/>
              <a:t>, process </a:t>
            </a:r>
            <a:r>
              <a:rPr lang="ko-KR" altLang="en-US" sz="6000" dirty="0" smtClean="0"/>
              <a:t>처리</a:t>
            </a:r>
            <a:r>
              <a:rPr lang="en-US" altLang="ko-KR" sz="6000" smtClean="0"/>
              <a:t>)</a:t>
            </a:r>
            <a:r>
              <a:rPr lang="ko-KR" altLang="en-US" sz="6000" smtClean="0"/>
              <a:t> </a:t>
            </a:r>
            <a:r>
              <a:rPr lang="en-US" altLang="ko-KR" sz="6000" smtClean="0"/>
              <a:t/>
            </a:r>
            <a:br>
              <a:rPr lang="en-US" altLang="ko-KR" sz="6000" smtClean="0"/>
            </a:br>
            <a:r>
              <a:rPr lang="ko-KR" altLang="en-US" sz="600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9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Process</a:t>
            </a:r>
            <a:r>
              <a:rPr lang="ko-KR" altLang="en-US" dirty="0" smtClean="0"/>
              <a:t>와 함수 모듈 분리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21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908720"/>
            <a:ext cx="820891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/>
              <a:t>1. . Parallel </a:t>
            </a:r>
            <a:r>
              <a:rPr lang="en-US" altLang="ko-KR" dirty="0" smtClean="0"/>
              <a:t>computers  </a:t>
            </a:r>
            <a:br>
              <a:rPr lang="en-US" altLang="ko-KR" dirty="0" smtClean="0"/>
            </a:br>
            <a:r>
              <a:rPr lang="en-US" altLang="ko-KR" dirty="0" smtClean="0"/>
              <a:t>2. Threading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Multiprocessing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contents</a:t>
            </a:r>
            <a:endParaRPr lang="ko-KR" altLang="en-US" sz="36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Starvation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768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 smtClean="0"/>
              <a:t>Starvation:</a:t>
            </a:r>
            <a:endParaRPr lang="en-US" altLang="ko-KR" sz="2800" b="1" dirty="0"/>
          </a:p>
          <a:p>
            <a:pPr lvl="1"/>
            <a:r>
              <a:rPr lang="en-US" altLang="ko-KR" sz="2400" dirty="0" smtClean="0"/>
              <a:t>- </a:t>
            </a:r>
            <a:r>
              <a:rPr lang="en-US" altLang="ko-KR" sz="2400" b="1" dirty="0" smtClean="0"/>
              <a:t>Now</a:t>
            </a:r>
            <a:r>
              <a:rPr lang="en-US" altLang="ko-KR" sz="2400" b="1" dirty="0"/>
              <a:t>, imagine that a process A with high priority constantly consumes the CPU, while a lower priority process B never gets the chance. </a:t>
            </a:r>
            <a:endParaRPr lang="en-US" altLang="ko-KR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7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 함수를 별도 모듈로 정의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전달될 </a:t>
            </a:r>
            <a:r>
              <a:rPr lang="en-US" altLang="ko-KR" dirty="0" smtClean="0"/>
              <a:t>target </a:t>
            </a:r>
            <a:r>
              <a:rPr lang="ko-KR" altLang="en-US" dirty="0" smtClean="0"/>
              <a:t>함수를 별도 모듈로 정의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04" y="3404456"/>
            <a:ext cx="28860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02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Process </a:t>
            </a:r>
            <a:r>
              <a:rPr lang="ko-KR" altLang="en-US" dirty="0" smtClean="0"/>
              <a:t>처리 모듈 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targer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imort</a:t>
            </a:r>
            <a:r>
              <a:rPr lang="ko-KR" altLang="en-US" dirty="0" smtClean="0"/>
              <a:t>한 함수를 전달하고 생성하고 </a:t>
            </a:r>
            <a:r>
              <a:rPr lang="en-US" altLang="ko-KR" dirty="0" smtClean="0"/>
              <a:t>start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실행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80928"/>
            <a:ext cx="54864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95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Process </a:t>
            </a:r>
            <a:r>
              <a:rPr lang="ko-KR" altLang="en-US" sz="6000" dirty="0" smtClean="0"/>
              <a:t>재사용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Pool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87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Pool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4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Pool 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Pool class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processes</a:t>
            </a:r>
            <a:r>
              <a:rPr lang="ko-KR" altLang="en-US" dirty="0"/>
              <a:t> </a:t>
            </a:r>
            <a:r>
              <a:rPr lang="ko-KR" altLang="en-US" dirty="0" smtClean="0"/>
              <a:t>개수를 넣고 </a:t>
            </a:r>
            <a:r>
              <a:rPr lang="ko-KR" altLang="en-US" dirty="0" err="1" smtClean="0"/>
              <a:t>많들면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precess</a:t>
            </a:r>
            <a:r>
              <a:rPr lang="en-US" altLang="ko-KR" dirty="0" smtClean="0"/>
              <a:t> pool object</a:t>
            </a:r>
            <a:r>
              <a:rPr lang="ko-KR" altLang="en-US" dirty="0" smtClean="0"/>
              <a:t>를 리턴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3356992"/>
            <a:ext cx="6840760" cy="19755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Pool(processes=None, initializer=None, </a:t>
            </a:r>
            <a:r>
              <a:rPr lang="en-US" altLang="ko-KR" dirty="0" err="1">
                <a:solidFill>
                  <a:schemeClr val="tx1"/>
                </a:solidFill>
              </a:rPr>
              <a:t>initargs</a:t>
            </a:r>
            <a:r>
              <a:rPr lang="en-US" altLang="ko-KR" dirty="0">
                <a:solidFill>
                  <a:schemeClr val="tx1"/>
                </a:solidFill>
              </a:rPr>
              <a:t>=(), </a:t>
            </a:r>
            <a:r>
              <a:rPr lang="en-US" altLang="ko-KR" dirty="0" err="1">
                <a:solidFill>
                  <a:schemeClr val="tx1"/>
                </a:solidFill>
              </a:rPr>
              <a:t>maxtasksperchild</a:t>
            </a:r>
            <a:r>
              <a:rPr lang="en-US" altLang="ko-KR" dirty="0">
                <a:solidFill>
                  <a:schemeClr val="tx1"/>
                </a:solidFill>
              </a:rPr>
              <a:t>=None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5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pool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19944" y="1732024"/>
            <a:ext cx="8229600" cy="206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Poo</a:t>
            </a:r>
            <a:r>
              <a:rPr lang="en-US" altLang="ko-KR" dirty="0"/>
              <a:t>l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272808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0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pool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19944" y="1732024"/>
            <a:ext cx="8229600" cy="206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Poo</a:t>
            </a:r>
            <a:r>
              <a:rPr lang="en-US" altLang="ko-KR" dirty="0"/>
              <a:t>l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존재하며 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별도 처리 기준이 다름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781" y="3461860"/>
            <a:ext cx="53530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5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Pool.map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19944" y="1732024"/>
            <a:ext cx="8229600" cy="206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 map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실행함수에 대한 인자를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하나만 처리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로 제공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가능하며 결과는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제공함</a:t>
            </a:r>
            <a:endParaRPr lang="en-US" altLang="ko-KR" dirty="0" smtClean="0"/>
          </a:p>
        </p:txBody>
      </p:sp>
      <p:pic>
        <p:nvPicPr>
          <p:cNvPr id="8500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29" y="3573016"/>
            <a:ext cx="25717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77072"/>
            <a:ext cx="6005736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52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map :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19944" y="1732024"/>
            <a:ext cx="8229600" cy="206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task (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data)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분리하고 각 프로세스에 할당</a:t>
            </a:r>
            <a:endParaRPr lang="en-US" altLang="ko-KR" dirty="0" smtClean="0"/>
          </a:p>
        </p:txBody>
      </p:sp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4391025" cy="316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4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Race condition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7686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 smtClean="0"/>
              <a:t>Race </a:t>
            </a:r>
            <a:r>
              <a:rPr lang="en-US" altLang="ko-KR" sz="2800" b="1" dirty="0"/>
              <a:t>condition:</a:t>
            </a:r>
          </a:p>
          <a:p>
            <a:pPr lvl="1"/>
            <a:r>
              <a:rPr lang="en-US" altLang="ko-KR" sz="2400" b="1" dirty="0"/>
              <a:t>- Two or more processes modify a shared resource (variable, file, ...)</a:t>
            </a:r>
          </a:p>
          <a:p>
            <a:pPr lvl="1"/>
            <a:r>
              <a:rPr lang="en-US" altLang="ko-KR" sz="2400" b="1" dirty="0"/>
              <a:t>- Result depends on which process comes first.</a:t>
            </a:r>
          </a:p>
          <a:p>
            <a:pPr lvl="1"/>
            <a:r>
              <a:rPr lang="en-US" altLang="ko-KR" sz="2400" b="1" dirty="0"/>
              <a:t>- Can be avoided using locks, but...</a:t>
            </a:r>
          </a:p>
          <a:p>
            <a:pPr lvl="1"/>
            <a:r>
              <a:rPr lang="en-US" altLang="ko-KR" sz="2400" b="1" dirty="0"/>
              <a:t>- ... handling locks is very difficult and mistakes often cause deadlocks.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: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19944" y="1732024"/>
            <a:ext cx="8229600" cy="206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프로세스를 확인해보면 하나의 프로세스에서 처리 함</a:t>
            </a:r>
            <a:endParaRPr lang="en-US" altLang="ko-KR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3284984"/>
            <a:ext cx="86772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16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 동시성 처리 가</a:t>
            </a:r>
            <a:r>
              <a:rPr lang="ko-KR" altLang="en-US" dirty="0"/>
              <a:t>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19944" y="1732024"/>
            <a:ext cx="8229600" cy="206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프로세스를 확인해보면 하나의 프로세스에서 처리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2" y="2852936"/>
            <a:ext cx="4562475" cy="375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Pool.map_async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process Pool </a:t>
            </a:r>
            <a:r>
              <a:rPr lang="ko-KR" altLang="en-US" dirty="0" smtClean="0"/>
              <a:t>생성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Pool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처리가능한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process</a:t>
            </a:r>
            <a:r>
              <a:rPr lang="ko-KR" altLang="en-US" dirty="0" smtClean="0"/>
              <a:t>만 생성하고 </a:t>
            </a:r>
            <a:r>
              <a:rPr lang="en-US" altLang="ko-KR" dirty="0" err="1" smtClean="0"/>
              <a:t>map_async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함수 실행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66" y="2780928"/>
            <a:ext cx="65532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0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process Pool </a:t>
            </a:r>
            <a:r>
              <a:rPr lang="ko-KR" altLang="en-US" dirty="0" smtClean="0"/>
              <a:t>처리결과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정의된 내용을 실행하면 각 </a:t>
            </a:r>
            <a:r>
              <a:rPr lang="en-US" altLang="ko-KR" dirty="0" err="1" smtClean="0"/>
              <a:t>processquffh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사용하고 결과값을 합쳐서 표시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573016"/>
            <a:ext cx="56102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9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callback </a:t>
            </a:r>
            <a:r>
              <a:rPr lang="ko-KR" altLang="en-US" dirty="0" smtClean="0"/>
              <a:t>인자 사용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Pool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처리가능한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process</a:t>
            </a:r>
            <a:r>
              <a:rPr lang="ko-KR" altLang="en-US" dirty="0" smtClean="0"/>
              <a:t>만 생성하고 </a:t>
            </a:r>
            <a:r>
              <a:rPr lang="en-US" altLang="ko-KR" dirty="0" err="1" smtClean="0"/>
              <a:t>map_async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callback</a:t>
            </a:r>
            <a:r>
              <a:rPr lang="ko-KR" altLang="en-US" dirty="0" smtClean="0"/>
              <a:t>도 정의하고  함수 실행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996952"/>
            <a:ext cx="5753100" cy="367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4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Pool.apply</a:t>
            </a:r>
            <a:r>
              <a:rPr lang="en-US" altLang="ko-KR" dirty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Pool.apply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Pool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apply_aync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처리결과 처리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688632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Pool.apply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Pool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apply() </a:t>
            </a:r>
            <a:r>
              <a:rPr lang="ko-KR" altLang="en-US" dirty="0" smtClean="0"/>
              <a:t>처리결과 처리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2"/>
            <a:ext cx="6219279" cy="283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75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Pool.apply_async</a:t>
            </a:r>
            <a:r>
              <a:rPr lang="en-US" altLang="ko-KR" dirty="0" smtClean="0"/>
              <a:t> :callback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3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Sync/</a:t>
            </a:r>
            <a:r>
              <a:rPr lang="en-US" altLang="ko-KR" dirty="0" err="1" smtClean="0"/>
              <a:t>async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process Pool </a:t>
            </a:r>
            <a:r>
              <a:rPr lang="ko-KR" altLang="en-US" dirty="0" smtClean="0"/>
              <a:t>생성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Pool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처리가능한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process</a:t>
            </a:r>
            <a:r>
              <a:rPr lang="ko-KR" altLang="en-US" dirty="0" smtClean="0"/>
              <a:t>만 생성하고 </a:t>
            </a:r>
            <a:r>
              <a:rPr lang="en-US" altLang="ko-KR" dirty="0" err="1" smtClean="0"/>
              <a:t>apply_async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함수 실행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8"/>
            <a:ext cx="6505575" cy="37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52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process Pool </a:t>
            </a:r>
            <a:r>
              <a:rPr lang="ko-KR" altLang="en-US" dirty="0" smtClean="0"/>
              <a:t>처리결과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정의된 내용을 실행하면 각 </a:t>
            </a:r>
            <a:r>
              <a:rPr lang="en-US" altLang="ko-KR" dirty="0" smtClean="0"/>
              <a:t>process</a:t>
            </a:r>
            <a:r>
              <a:rPr lang="ko-KR" altLang="en-US" dirty="0" smtClean="0"/>
              <a:t>가 주어진 함수에 각 인자를 받으면서 실행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68323"/>
            <a:ext cx="32861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9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Pool.apply_async</a:t>
            </a:r>
            <a:r>
              <a:rPr lang="en-US" altLang="ko-KR" dirty="0" smtClean="0"/>
              <a:t> : get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apply_async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19944" y="1732024"/>
            <a:ext cx="8229600" cy="12649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pool.apply_async</a:t>
            </a:r>
            <a:r>
              <a:rPr lang="en-US" altLang="ko-KR" dirty="0"/>
              <a:t> 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proxy </a:t>
            </a:r>
            <a:r>
              <a:rPr lang="ko-KR" altLang="en-US" dirty="0" smtClean="0"/>
              <a:t>객체로 전달하므로  결과값</a:t>
            </a:r>
            <a:r>
              <a:rPr lang="en-US" altLang="ko-KR" dirty="0" smtClean="0"/>
              <a:t>.get()</a:t>
            </a:r>
            <a:r>
              <a:rPr lang="ko-KR" altLang="en-US" dirty="0" smtClean="0"/>
              <a:t>으로 처리 </a:t>
            </a:r>
            <a:endParaRPr lang="en-US" altLang="ko-KR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2" y="3583767"/>
            <a:ext cx="534352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64363"/>
            <a:ext cx="5810250" cy="8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65104"/>
            <a:ext cx="26479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5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apply_async</a:t>
            </a:r>
            <a:r>
              <a:rPr lang="en-US" altLang="ko-KR" dirty="0"/>
              <a:t> 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19944" y="1732024"/>
            <a:ext cx="8229600" cy="206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프로세스를 확인해보면 하나의 프로세스에서 처리 함</a:t>
            </a:r>
            <a:endParaRPr lang="en-US" altLang="ko-KR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633670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7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Pool.apply_async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Pool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apply_async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처리결과를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가져오기</a:t>
            </a:r>
            <a:endParaRPr lang="en-US" altLang="ko-KR" dirty="0" smtClean="0"/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6675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process Pool </a:t>
            </a:r>
            <a:r>
              <a:rPr lang="ko-KR" altLang="en-US" dirty="0" smtClean="0"/>
              <a:t>처리결과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정의된 내용을 실행하면 각 </a:t>
            </a:r>
            <a:r>
              <a:rPr lang="en-US" altLang="ko-KR" dirty="0" smtClean="0"/>
              <a:t>process</a:t>
            </a:r>
            <a:r>
              <a:rPr lang="ko-KR" altLang="en-US" dirty="0" smtClean="0"/>
              <a:t>가 주어진 함수에 각 인자를 받으면서 실행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573016"/>
            <a:ext cx="55721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4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Process</a:t>
            </a:r>
            <a:br>
              <a:rPr lang="en-US" altLang="ko-KR" sz="6000" dirty="0" smtClean="0"/>
            </a:br>
            <a:r>
              <a:rPr lang="en-US" altLang="ko-KR" sz="6000" dirty="0" smtClean="0"/>
              <a:t>communication</a:t>
            </a:r>
            <a:br>
              <a:rPr lang="en-US" altLang="ko-KR" sz="6000" dirty="0" smtClean="0"/>
            </a:br>
            <a:r>
              <a:rPr lang="en-US" altLang="ko-KR" sz="6000" dirty="0" smtClean="0"/>
              <a:t>shared Memory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5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Value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객체를 통해 공</a:t>
            </a:r>
            <a:r>
              <a:rPr lang="ko-KR" altLang="en-US" dirty="0"/>
              <a:t>유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process </a:t>
            </a:r>
            <a:r>
              <a:rPr lang="ko-KR" altLang="en-US" dirty="0" smtClean="0"/>
              <a:t>간 메모리 처리를 위해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객체로 값 생성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564904"/>
            <a:ext cx="6419850" cy="408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2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Sync/</a:t>
            </a:r>
            <a:r>
              <a:rPr lang="en-US" altLang="ko-KR" dirty="0" err="1" smtClean="0"/>
              <a:t>async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프로세스 등의 처리시 동기화 처리에 대한 기준 </a:t>
            </a:r>
            <a:endParaRPr lang="en-US" altLang="ko-KR" sz="28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2708920"/>
            <a:ext cx="69151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6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process </a:t>
            </a:r>
            <a:r>
              <a:rPr lang="ko-KR" altLang="en-US" dirty="0" smtClean="0"/>
              <a:t>간 메모리 처리를 위해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객체로 값 처리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2636912"/>
            <a:ext cx="4981575" cy="376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51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Process</a:t>
            </a:r>
            <a:br>
              <a:rPr lang="en-US" altLang="ko-KR" sz="6000" dirty="0" smtClean="0"/>
            </a:br>
            <a:r>
              <a:rPr lang="en-US" altLang="ko-KR" sz="6000" dirty="0" smtClean="0"/>
              <a:t>communication</a:t>
            </a:r>
            <a:br>
              <a:rPr lang="en-US" altLang="ko-KR" sz="6000" dirty="0" smtClean="0"/>
            </a:br>
            <a:r>
              <a:rPr lang="en-US" altLang="ko-KR" sz="6000" dirty="0" smtClean="0"/>
              <a:t>queue </a:t>
            </a:r>
            <a:r>
              <a:rPr lang="ko-KR" altLang="en-US" sz="6000" dirty="0" smtClean="0"/>
              <a:t>처리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10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Queue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deque</a:t>
            </a:r>
            <a:r>
              <a:rPr lang="ko-KR" altLang="en-US" dirty="0" smtClean="0"/>
              <a:t>로 데이터 보관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</a:t>
            </a:r>
            <a:r>
              <a:rPr lang="ko-KR" altLang="en-US" dirty="0" smtClean="0"/>
              <a:t>로 전달될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deque</a:t>
            </a:r>
            <a:r>
              <a:rPr lang="ko-KR" altLang="en-US" dirty="0" smtClean="0"/>
              <a:t>로 저장되어 저장순서대로 데이터를 꺼냄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114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84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단일 </a:t>
            </a:r>
            <a:r>
              <a:rPr lang="en-US" altLang="ko-KR" dirty="0" smtClean="0"/>
              <a:t>process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put/get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6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Queue: </a:t>
            </a:r>
            <a:r>
              <a:rPr lang="ko-KR" altLang="en-US" dirty="0" smtClean="0"/>
              <a:t>동시 메시지 처리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</a:t>
            </a:r>
            <a:r>
              <a:rPr lang="ko-KR" altLang="en-US" dirty="0" smtClean="0"/>
              <a:t>를 정의해서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에 메시지를 전송하고  이를 받아서 출력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2" y="3014478"/>
            <a:ext cx="6353175" cy="337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Queue: </a:t>
            </a:r>
            <a:r>
              <a:rPr lang="ko-KR" altLang="en-US" dirty="0" smtClean="0"/>
              <a:t>동시 메시지 처리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</a:t>
            </a:r>
            <a:r>
              <a:rPr lang="ko-KR" altLang="en-US" dirty="0" smtClean="0"/>
              <a:t>를 정의해서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에 메시지를 전송하고  이를 받아서 출력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43" y="3573016"/>
            <a:ext cx="40957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04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Process</a:t>
            </a:r>
            <a:r>
              <a:rPr lang="ko-KR" altLang="en-US" dirty="0" smtClean="0"/>
              <a:t>간 메시지 교환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0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Queue: process</a:t>
            </a:r>
            <a:r>
              <a:rPr lang="ko-KR" altLang="en-US" dirty="0" smtClean="0"/>
              <a:t>간 메시지교환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Process</a:t>
            </a:r>
            <a:r>
              <a:rPr lang="ko-KR" altLang="en-US" dirty="0" smtClean="0"/>
              <a:t>를 정의해서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에 메시지를 전송하고 이를 받아와서 처리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83768" y="37170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12774"/>
            <a:ext cx="5184576" cy="345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65104"/>
            <a:ext cx="32480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45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Shared memory communication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2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Shared memory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/>
              <a:t>Shared memory (threading, multiprocessing)</a:t>
            </a:r>
          </a:p>
          <a:p>
            <a:pPr lvl="1"/>
            <a:r>
              <a:rPr lang="en-US" altLang="ko-KR" sz="2400" dirty="0" smtClean="0"/>
              <a:t>Requires </a:t>
            </a:r>
            <a:r>
              <a:rPr lang="en-US" altLang="ko-KR" sz="2400" dirty="0"/>
              <a:t>locks for safe modification </a:t>
            </a:r>
            <a:endParaRPr lang="en-US" altLang="ko-KR" sz="2400" dirty="0" smtClean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781675" cy="3244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3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Message passing communication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74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Queue programming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Queue</a:t>
            </a:r>
            <a:r>
              <a:rPr lang="ko-KR" altLang="en-US" sz="2800" dirty="0" smtClean="0"/>
              <a:t>를 중</a:t>
            </a:r>
            <a:r>
              <a:rPr lang="ko-KR" altLang="en-US" sz="2800" dirty="0"/>
              <a:t>심</a:t>
            </a:r>
            <a:r>
              <a:rPr lang="ko-KR" altLang="en-US" sz="2800" dirty="0" smtClean="0"/>
              <a:t>으로 생산자와 소비자간의 통신을 통해 연결해 주는 프로그램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424" y="2789025"/>
            <a:ext cx="47815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1" y="4509120"/>
            <a:ext cx="7128793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1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pipeline programming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768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Task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pipeline</a:t>
            </a:r>
            <a:r>
              <a:rPr lang="ko-KR" altLang="en-US" sz="2800" dirty="0" smtClean="0"/>
              <a:t>으로 분리해서 각 단계별로 처리 후에 결과를 다음 단계의 </a:t>
            </a:r>
            <a:r>
              <a:rPr lang="en-US" altLang="ko-KR" sz="2800" dirty="0" smtClean="0"/>
              <a:t>input</a:t>
            </a:r>
            <a:r>
              <a:rPr lang="ko-KR" altLang="en-US" sz="2800" dirty="0" smtClean="0"/>
              <a:t>으로 처리하는 방법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3933056"/>
            <a:ext cx="72485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1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프로세스와 </a:t>
            </a:r>
            <a:r>
              <a:rPr lang="ko-KR" altLang="en-US" sz="6000" dirty="0" err="1" smtClean="0"/>
              <a:t>쓰레딩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09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 smtClean="0"/>
              <a:t>1</a:t>
            </a:r>
            <a:r>
              <a:rPr lang="en-US" altLang="ko-KR" sz="8000" dirty="0"/>
              <a:t>. Parallel </a:t>
            </a:r>
            <a:r>
              <a:rPr lang="en-US" altLang="ko-KR" sz="8000" dirty="0" smtClean="0"/>
              <a:t>computers</a:t>
            </a:r>
            <a:endParaRPr lang="ko-KR" altLang="en-US" sz="8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8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0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프로세스 란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50897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A process consists of</a:t>
            </a:r>
          </a:p>
          <a:p>
            <a:pPr marL="320040" lvl="1" indent="0">
              <a:buNone/>
            </a:pPr>
            <a:r>
              <a:rPr lang="en-US" altLang="ko-KR" dirty="0"/>
              <a:t>• a block of memory</a:t>
            </a:r>
          </a:p>
          <a:p>
            <a:pPr marL="320040" lvl="1" indent="0">
              <a:buNone/>
            </a:pPr>
            <a:r>
              <a:rPr lang="en-US" altLang="ko-KR" dirty="0"/>
              <a:t>• some executable code</a:t>
            </a:r>
          </a:p>
          <a:p>
            <a:pPr marL="320040" lvl="1" indent="0">
              <a:buNone/>
            </a:pPr>
            <a:r>
              <a:rPr lang="en-US" altLang="ko-KR" dirty="0"/>
              <a:t>• one or more threads that execute code independently but work </a:t>
            </a:r>
            <a:r>
              <a:rPr lang="en-US" altLang="ko-KR" dirty="0" smtClean="0"/>
              <a:t>on the </a:t>
            </a:r>
            <a:r>
              <a:rPr lang="en-US" altLang="ko-KR" dirty="0"/>
              <a:t>same </a:t>
            </a:r>
            <a:r>
              <a:rPr lang="en-US" altLang="ko-KR" dirty="0" smtClean="0"/>
              <a:t>memory</a:t>
            </a:r>
          </a:p>
          <a:p>
            <a:pPr marL="0" indent="0">
              <a:buNone/>
            </a:pPr>
            <a:r>
              <a:rPr lang="en-US" altLang="ko-KR" dirty="0"/>
              <a:t>Process</a:t>
            </a:r>
          </a:p>
          <a:p>
            <a:pPr marL="0" indent="0">
              <a:buNone/>
            </a:pPr>
            <a:r>
              <a:rPr lang="en-US" altLang="ko-KR" dirty="0"/>
              <a:t> A running program</a:t>
            </a:r>
          </a:p>
          <a:p>
            <a:pPr marL="320040" lvl="1" indent="0">
              <a:buNone/>
            </a:pPr>
            <a:r>
              <a:rPr lang="en-US" altLang="ko-KR" dirty="0"/>
              <a:t> </a:t>
            </a:r>
            <a:r>
              <a:rPr lang="en-US" altLang="ko-KR" sz="1900" dirty="0"/>
              <a:t>Keeps track of current instruction and data</a:t>
            </a:r>
          </a:p>
          <a:p>
            <a:pPr marL="0" indent="0">
              <a:buNone/>
            </a:pPr>
            <a:r>
              <a:rPr lang="en-US" altLang="ko-KR" dirty="0"/>
              <a:t> Single-core processor: only one process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actually runs </a:t>
            </a:r>
            <a:r>
              <a:rPr lang="en-US" altLang="ko-KR" dirty="0"/>
              <a:t>at </a:t>
            </a:r>
            <a:r>
              <a:rPr lang="en-US" altLang="ko-KR" dirty="0" smtClean="0"/>
              <a:t>a time</a:t>
            </a: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/>
              <a:t> </a:t>
            </a:r>
            <a:r>
              <a:rPr lang="en-US" altLang="ko-KR" sz="1900" dirty="0"/>
              <a:t>Many processes “active” at once – OS goes from </a:t>
            </a:r>
            <a:r>
              <a:rPr lang="en-US" altLang="ko-KR" sz="1900" dirty="0" smtClean="0"/>
              <a:t>one to another </a:t>
            </a:r>
          </a:p>
          <a:p>
            <a:pPr marL="320040" lvl="1" indent="0">
              <a:buNone/>
            </a:pPr>
            <a:r>
              <a:rPr lang="en-US" altLang="ko-KR" sz="1900" dirty="0"/>
              <a:t> </a:t>
            </a:r>
            <a:r>
              <a:rPr lang="en-US" altLang="ko-KR" sz="1900" dirty="0" smtClean="0"/>
              <a:t>     via </a:t>
            </a:r>
            <a:r>
              <a:rPr lang="en-US" altLang="ko-KR" sz="1900" dirty="0"/>
              <a:t>a </a:t>
            </a:r>
            <a:r>
              <a:rPr lang="en-US" altLang="ko-KR" sz="1900" dirty="0" smtClean="0"/>
              <a:t>context switch</a:t>
            </a:r>
          </a:p>
          <a:p>
            <a:pPr marL="320040" lvl="1" indent="0">
              <a:buNone/>
            </a:pP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프로세싱</a:t>
            </a:r>
            <a:r>
              <a:rPr lang="ko-KR" altLang="en-US" dirty="0" smtClean="0"/>
              <a:t> 처리 이해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병렬 </a:t>
            </a:r>
            <a:r>
              <a:rPr lang="ko-KR" altLang="en-US" dirty="0" err="1" smtClean="0"/>
              <a:t>프로세싱은</a:t>
            </a:r>
            <a:r>
              <a:rPr lang="ko-KR" altLang="en-US" dirty="0" smtClean="0"/>
              <a:t> 여러 </a:t>
            </a:r>
            <a:r>
              <a:rPr lang="en-US" altLang="ko-KR" dirty="0" smtClean="0"/>
              <a:t>core CPU</a:t>
            </a:r>
            <a:r>
              <a:rPr lang="ko-KR" altLang="en-US" dirty="0" smtClean="0"/>
              <a:t>를 동시에 작업을 실행하는 방식</a:t>
            </a:r>
            <a:endParaRPr lang="en-US" altLang="ko-KR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7038975" cy="35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7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Multiprocessing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4945720"/>
          </a:xfrm>
        </p:spPr>
        <p:txBody>
          <a:bodyPr>
            <a:normAutofit fontScale="92500" lnSpcReduction="20000"/>
          </a:bodyPr>
          <a:lstStyle/>
          <a:p>
            <a:pPr marL="0" lvl="1" indent="0" fontAlgn="base">
              <a:lnSpc>
                <a:spcPct val="110000"/>
              </a:lnSpc>
              <a:buNone/>
            </a:pPr>
            <a:r>
              <a:rPr lang="en-US" altLang="ko-KR" sz="2800" b="1" dirty="0" smtClean="0"/>
              <a:t>Multiprocessing</a:t>
            </a:r>
            <a:r>
              <a:rPr lang="en-US" altLang="ko-KR" sz="2800" b="1" dirty="0"/>
              <a:t>: </a:t>
            </a:r>
            <a:endParaRPr lang="en-US" altLang="ko-KR" sz="2800" b="1" dirty="0" smtClean="0"/>
          </a:p>
          <a:p>
            <a:pPr marL="274320" lvl="2" indent="0" fontAlgn="base">
              <a:lnSpc>
                <a:spcPct val="110000"/>
              </a:lnSpc>
              <a:buNone/>
            </a:pPr>
            <a:r>
              <a:rPr lang="en-US" altLang="ko-KR" sz="2500" b="1" dirty="0" smtClean="0"/>
              <a:t>using </a:t>
            </a:r>
            <a:r>
              <a:rPr lang="en-US" altLang="ko-KR" sz="2500" b="1" dirty="0"/>
              <a:t>multiple processes with separate memory spaces for concurrency or </a:t>
            </a:r>
            <a:r>
              <a:rPr lang="en-US" altLang="ko-KR" sz="2500" b="1" dirty="0" smtClean="0"/>
              <a:t>parallelism</a:t>
            </a:r>
          </a:p>
          <a:p>
            <a:pPr marL="274320" lvl="2" indent="0" fontAlgn="base">
              <a:lnSpc>
                <a:spcPct val="110000"/>
              </a:lnSpc>
              <a:buNone/>
            </a:pPr>
            <a:endParaRPr lang="en-US" altLang="ko-KR" sz="2500" b="1" dirty="0"/>
          </a:p>
          <a:p>
            <a:pPr marL="0" lvl="1" indent="0" fontAlgn="base">
              <a:lnSpc>
                <a:spcPct val="110000"/>
              </a:lnSpc>
              <a:buNone/>
            </a:pPr>
            <a:r>
              <a:rPr lang="ko-KR" altLang="en-US" sz="2800" b="1" dirty="0" smtClean="0"/>
              <a:t>대칭형 </a:t>
            </a:r>
            <a:r>
              <a:rPr lang="ko-KR" altLang="en-US" sz="2800" b="1" dirty="0" err="1" smtClean="0"/>
              <a:t>멀티프로세싱</a:t>
            </a:r>
            <a:r>
              <a:rPr lang="en-US" altLang="ko-KR" sz="2800" b="1" dirty="0" smtClean="0"/>
              <a:t>(symmetric) : </a:t>
            </a:r>
          </a:p>
          <a:p>
            <a:pPr marL="0" lvl="1" indent="0" fontAlgn="base">
              <a:lnSpc>
                <a:spcPct val="110000"/>
              </a:lnSpc>
              <a:buNone/>
            </a:pPr>
            <a:r>
              <a:rPr lang="ko-KR" altLang="en-US" sz="2800" dirty="0" smtClean="0"/>
              <a:t>시스템 프로세스와 응용프로그램 프로세스가 가용 </a:t>
            </a:r>
            <a:r>
              <a:rPr lang="en-US" altLang="ko-KR" sz="2800" dirty="0" err="1" smtClean="0"/>
              <a:t>cpu</a:t>
            </a:r>
            <a:r>
              <a:rPr lang="ko-KR" altLang="en-US" sz="2800" dirty="0" smtClean="0"/>
              <a:t>를 모두 이용해 실행</a:t>
            </a:r>
            <a:r>
              <a:rPr lang="en-US" altLang="ko-KR" sz="2800" dirty="0" smtClean="0"/>
              <a:t> </a:t>
            </a:r>
          </a:p>
          <a:p>
            <a:pPr marL="0" lvl="1" indent="0" fontAlgn="base">
              <a:lnSpc>
                <a:spcPct val="110000"/>
              </a:lnSpc>
              <a:buNone/>
            </a:pPr>
            <a:endParaRPr lang="en-US" altLang="ko-KR" sz="2800" b="1" dirty="0" smtClean="0"/>
          </a:p>
          <a:p>
            <a:pPr marL="0" lvl="1" indent="0" fontAlgn="base">
              <a:lnSpc>
                <a:spcPct val="110000"/>
              </a:lnSpc>
              <a:buNone/>
            </a:pPr>
            <a:r>
              <a:rPr lang="ko-KR" altLang="en-US" sz="2800" b="1" dirty="0" err="1" smtClean="0"/>
              <a:t>비대칭형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멀티프로세싱</a:t>
            </a:r>
            <a:r>
              <a:rPr lang="en-US" altLang="ko-KR" sz="2800" b="1" dirty="0" smtClean="0"/>
              <a:t>(Asymmetric) : </a:t>
            </a:r>
          </a:p>
          <a:p>
            <a:pPr marL="0" lvl="1" indent="0" fontAlgn="base">
              <a:lnSpc>
                <a:spcPct val="110000"/>
              </a:lnSpc>
              <a:buNone/>
            </a:pPr>
            <a:r>
              <a:rPr lang="en-US" altLang="ko-KR" sz="2800" b="1" dirty="0" smtClean="0"/>
              <a:t> </a:t>
            </a:r>
            <a:r>
              <a:rPr lang="ko-KR" altLang="en-US" sz="2800" dirty="0" smtClean="0"/>
              <a:t>프로세스를 특정 </a:t>
            </a:r>
            <a:r>
              <a:rPr lang="en-US" altLang="ko-KR" sz="2800" dirty="0" smtClean="0"/>
              <a:t>CPU</a:t>
            </a:r>
            <a:r>
              <a:rPr lang="ko-KR" altLang="en-US" sz="2800" dirty="0" smtClean="0"/>
              <a:t>에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지정해 수행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일단 시작되면 다른 </a:t>
            </a:r>
            <a:r>
              <a:rPr lang="en-US" altLang="ko-KR" sz="2800" dirty="0" smtClean="0"/>
              <a:t>CPU</a:t>
            </a:r>
            <a:r>
              <a:rPr lang="ko-KR" altLang="en-US" sz="2800" dirty="0" smtClean="0"/>
              <a:t>와 상관없이 해당 </a:t>
            </a:r>
            <a:r>
              <a:rPr lang="en-US" altLang="ko-KR" sz="2800" dirty="0" smtClean="0"/>
              <a:t>CPU</a:t>
            </a:r>
            <a:r>
              <a:rPr lang="ko-KR" altLang="en-US" sz="2800" dirty="0" smtClean="0"/>
              <a:t>만 동작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로드 분산에 제약</a:t>
            </a:r>
            <a:r>
              <a:rPr lang="en-US" altLang="ko-KR" sz="2800" dirty="0" smtClean="0"/>
              <a:t>)</a:t>
            </a:r>
          </a:p>
          <a:p>
            <a:pPr marL="274320" lvl="2" indent="0" fontAlgn="base">
              <a:lnSpc>
                <a:spcPct val="110000"/>
              </a:lnSpc>
              <a:buNone/>
            </a:pPr>
            <a:endParaRPr lang="en-US" altLang="ko-KR" sz="25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65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Thread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39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4441664"/>
          </a:xfrm>
        </p:spPr>
        <p:txBody>
          <a:bodyPr>
            <a:noAutofit/>
          </a:bodyPr>
          <a:lstStyle/>
          <a:p>
            <a:pPr marL="137160" indent="0" fontAlgn="base">
              <a:buNone/>
            </a:pPr>
            <a:r>
              <a:rPr lang="ko-KR" altLang="en-US" sz="2800" dirty="0" err="1" smtClean="0"/>
              <a:t>스레드</a:t>
            </a:r>
            <a:r>
              <a:rPr lang="en-US" altLang="ko-KR" sz="2800" dirty="0"/>
              <a:t>(thread)</a:t>
            </a:r>
            <a:r>
              <a:rPr lang="ko-KR" altLang="en-US" sz="2800" dirty="0"/>
              <a:t>는 어떠한 프로그램 내에서</a:t>
            </a:r>
            <a:r>
              <a:rPr lang="en-US" altLang="ko-KR" sz="2800" dirty="0"/>
              <a:t>, </a:t>
            </a:r>
            <a:r>
              <a:rPr lang="ko-KR" altLang="en-US" sz="2800" dirty="0"/>
              <a:t>특히 프로세스 내에서 실행되는 흐름의 단위를 말한다</a:t>
            </a:r>
            <a:r>
              <a:rPr lang="en-US" altLang="ko-KR" sz="2800" dirty="0" smtClean="0"/>
              <a:t>.</a:t>
            </a:r>
          </a:p>
          <a:p>
            <a:pPr marL="137160" indent="0" fontAlgn="base">
              <a:buNone/>
            </a:pPr>
            <a:r>
              <a:rPr lang="en-US" altLang="ko-KR" sz="2800" dirty="0" smtClean="0"/>
              <a:t> </a:t>
            </a:r>
          </a:p>
          <a:p>
            <a:pPr marL="137160" indent="0" fontAlgn="base">
              <a:buNone/>
            </a:pPr>
            <a:r>
              <a:rPr lang="ko-KR" altLang="en-US" sz="2800" dirty="0" smtClean="0"/>
              <a:t>일반적으로 </a:t>
            </a:r>
            <a:r>
              <a:rPr lang="ko-KR" altLang="en-US" sz="2800" dirty="0"/>
              <a:t>한 프로그램은 하나의 </a:t>
            </a:r>
            <a:r>
              <a:rPr lang="ko-KR" altLang="en-US" sz="2800" dirty="0" err="1"/>
              <a:t>스레드를</a:t>
            </a:r>
            <a:r>
              <a:rPr lang="ko-KR" altLang="en-US" sz="2800" dirty="0"/>
              <a:t> 가지고 있지만</a:t>
            </a:r>
            <a:r>
              <a:rPr lang="en-US" altLang="ko-KR" sz="2800" dirty="0"/>
              <a:t>, </a:t>
            </a:r>
            <a:r>
              <a:rPr lang="ko-KR" altLang="en-US" sz="2800" dirty="0"/>
              <a:t>프로그램 환경에 따라 둘 이상의 </a:t>
            </a:r>
            <a:r>
              <a:rPr lang="ko-KR" altLang="en-US" sz="2800" dirty="0" err="1"/>
              <a:t>스레드를</a:t>
            </a:r>
            <a:r>
              <a:rPr lang="ko-KR" altLang="en-US" sz="2800" dirty="0"/>
              <a:t> 동시에 실행할 수 있다</a:t>
            </a:r>
            <a:r>
              <a:rPr lang="en-US" altLang="ko-KR" sz="2800" dirty="0"/>
              <a:t>. </a:t>
            </a:r>
            <a:endParaRPr lang="en-US" altLang="ko-KR" sz="2800" dirty="0" smtClean="0"/>
          </a:p>
          <a:p>
            <a:pPr marL="137160" indent="0" fontAlgn="base">
              <a:buNone/>
            </a:pPr>
            <a:endParaRPr lang="en-US" altLang="ko-KR" sz="2800" dirty="0" smtClean="0"/>
          </a:p>
          <a:p>
            <a:pPr marL="137160" indent="0" fontAlgn="base">
              <a:buNone/>
            </a:pPr>
            <a:r>
              <a:rPr lang="ko-KR" altLang="en-US" sz="2800" dirty="0" smtClean="0"/>
              <a:t>이러한 </a:t>
            </a:r>
            <a:r>
              <a:rPr lang="ko-KR" altLang="en-US" sz="2800" dirty="0"/>
              <a:t>실행 방식을 </a:t>
            </a:r>
            <a:r>
              <a:rPr lang="ko-KR" altLang="en-US" sz="2800" dirty="0" err="1"/>
              <a:t>멀티스레드</a:t>
            </a:r>
            <a:r>
              <a:rPr lang="en-US" altLang="ko-KR" sz="2800" dirty="0"/>
              <a:t>(multithread)</a:t>
            </a:r>
            <a:r>
              <a:rPr lang="ko-KR" altLang="en-US" sz="2800" dirty="0"/>
              <a:t>라고 한다</a:t>
            </a:r>
            <a:r>
              <a:rPr lang="en-US" altLang="ko-KR" sz="2800" dirty="0"/>
              <a:t>.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6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멀티 </a:t>
            </a:r>
            <a:r>
              <a:rPr lang="ko-KR" altLang="en-US" dirty="0" err="1"/>
              <a:t>스레드</a:t>
            </a:r>
            <a:r>
              <a:rPr lang="ko-KR" altLang="en-US" dirty="0"/>
              <a:t> 프로그램은 여러 개의 </a:t>
            </a:r>
            <a:r>
              <a:rPr lang="en-US" altLang="ko-KR" dirty="0"/>
              <a:t>CPU</a:t>
            </a:r>
            <a:r>
              <a:rPr lang="ko-KR" altLang="en-US" dirty="0"/>
              <a:t>가 컴퓨터 시스템에 빠르게 실행할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80928"/>
            <a:ext cx="404812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3276600" cy="139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45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Multithreading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0" lvl="1" indent="0" fontAlgn="base">
              <a:lnSpc>
                <a:spcPct val="110000"/>
              </a:lnSpc>
              <a:buNone/>
            </a:pPr>
            <a:r>
              <a:rPr lang="en-US" altLang="ko-KR" sz="2800" b="1" dirty="0"/>
              <a:t>Multithreading: </a:t>
            </a:r>
            <a:endParaRPr lang="en-US" altLang="ko-KR" sz="2800" b="1" dirty="0" smtClean="0"/>
          </a:p>
          <a:p>
            <a:pPr marL="274320" lvl="2" indent="0" fontAlgn="base">
              <a:lnSpc>
                <a:spcPct val="110000"/>
              </a:lnSpc>
              <a:buNone/>
            </a:pPr>
            <a:r>
              <a:rPr lang="en-US" altLang="ko-KR" sz="2500" b="1" dirty="0" smtClean="0"/>
              <a:t>using </a:t>
            </a:r>
            <a:r>
              <a:rPr lang="en-US" altLang="ko-KR" sz="2500" b="1" dirty="0"/>
              <a:t>multiple threads in the same process for concurrency or </a:t>
            </a:r>
            <a:r>
              <a:rPr lang="en-US" altLang="ko-KR" sz="2500" b="1" dirty="0" smtClean="0"/>
              <a:t>parallelism</a:t>
            </a:r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38324"/>
            <a:ext cx="32004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573016"/>
            <a:ext cx="3312368" cy="297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스레드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2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</a:t>
            </a:r>
            <a:r>
              <a:rPr lang="ko-KR" altLang="en-US" dirty="0" smtClean="0"/>
              <a:t>의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종류를 가지면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에서 이를 처리하는 모듈을 제공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852936"/>
            <a:ext cx="6912768" cy="37444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사용자 레벨 </a:t>
            </a:r>
            <a:r>
              <a:rPr lang="ko-KR" altLang="en-US" sz="1400" b="1" dirty="0" err="1">
                <a:solidFill>
                  <a:schemeClr val="tx1"/>
                </a:solidFill>
              </a:rPr>
              <a:t>스레드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(User-Level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Thread)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</a:rPr>
              <a:t>커널</a:t>
            </a:r>
            <a:r>
              <a:rPr lang="ko-KR" altLang="en-US" sz="1400" dirty="0" smtClean="0">
                <a:solidFill>
                  <a:schemeClr val="tx1"/>
                </a:solidFill>
              </a:rPr>
              <a:t> 영역의 상위에서 지원되며 일반적으로 사용자 레벨의 라이브러리를 통해 구현되며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라이브러리는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스레드의</a:t>
            </a:r>
            <a:r>
              <a:rPr lang="ko-KR" altLang="en-US" sz="1400" dirty="0" smtClean="0">
                <a:solidFill>
                  <a:schemeClr val="tx1"/>
                </a:solidFill>
              </a:rPr>
              <a:t> 생성 및 스케줄링 등에 관한 관리 기능을 제공한다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동일한 메모리 영역에서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스레드가</a:t>
            </a:r>
            <a:r>
              <a:rPr lang="ko-KR" altLang="en-US" sz="1400" dirty="0" smtClean="0">
                <a:solidFill>
                  <a:schemeClr val="tx1"/>
                </a:solidFill>
              </a:rPr>
              <a:t> 생성 및 관리되므로 속도가 빠른 장점이 있는 반면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여러 개의 사용자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스레드</a:t>
            </a:r>
            <a:r>
              <a:rPr lang="ko-KR" altLang="en-US" sz="1400" dirty="0" smtClean="0">
                <a:solidFill>
                  <a:schemeClr val="tx1"/>
                </a:solidFill>
              </a:rPr>
              <a:t> 중 하나의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스레드가</a:t>
            </a:r>
            <a:r>
              <a:rPr lang="ko-KR" altLang="en-US" sz="1400" dirty="0" smtClean="0">
                <a:solidFill>
                  <a:schemeClr val="tx1"/>
                </a:solidFill>
              </a:rPr>
              <a:t> 시스템 호출 등으로 중단되면 나머지 모든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스레드</a:t>
            </a:r>
            <a:r>
              <a:rPr lang="ko-KR" altLang="en-US" sz="1400" dirty="0" smtClean="0">
                <a:solidFill>
                  <a:schemeClr val="tx1"/>
                </a:solidFill>
              </a:rPr>
              <a:t> 역시 중단되는 단점이 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이는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커널이</a:t>
            </a:r>
            <a:r>
              <a:rPr lang="ko-KR" altLang="en-US" sz="1400" dirty="0" smtClean="0">
                <a:solidFill>
                  <a:schemeClr val="tx1"/>
                </a:solidFill>
              </a:rPr>
              <a:t> 프로세스 내부의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스레드를</a:t>
            </a:r>
            <a:r>
              <a:rPr lang="ko-KR" altLang="en-US" sz="1400" dirty="0" smtClean="0">
                <a:solidFill>
                  <a:schemeClr val="tx1"/>
                </a:solidFill>
              </a:rPr>
              <a:t> 인식하지 못하며 해당 프로세스를 대기 상태로 전환시키기 때문이다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04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Parallel computers</a:t>
            </a:r>
            <a:br>
              <a:rPr lang="en-US" altLang="ko-KR" sz="6000" dirty="0" smtClean="0"/>
            </a:br>
            <a:r>
              <a:rPr lang="ko-KR" altLang="en-US" sz="6000" dirty="0" smtClean="0"/>
              <a:t>용어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이해하기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5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</a:t>
            </a:r>
            <a:r>
              <a:rPr lang="ko-KR" altLang="en-US" dirty="0" smtClean="0"/>
              <a:t>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커널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종류를 가지면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에서 이를 처리하는 모듈을 제공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2708920"/>
            <a:ext cx="6912768" cy="3680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/>
                </a:solidFill>
              </a:rPr>
              <a:t>커널</a:t>
            </a:r>
            <a:r>
              <a:rPr lang="ko-KR" altLang="en-US" sz="1400" b="1" dirty="0">
                <a:solidFill>
                  <a:schemeClr val="tx1"/>
                </a:solidFill>
              </a:rPr>
              <a:t> 레벨 </a:t>
            </a:r>
            <a:r>
              <a:rPr lang="ko-KR" altLang="en-US" sz="1400" b="1" dirty="0" err="1">
                <a:solidFill>
                  <a:schemeClr val="tx1"/>
                </a:solidFill>
              </a:rPr>
              <a:t>스레드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(Kernel-Level Thread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커널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스레드는</a:t>
            </a:r>
            <a:r>
              <a:rPr lang="ko-KR" altLang="en-US" sz="1400" dirty="0">
                <a:solidFill>
                  <a:schemeClr val="tx1"/>
                </a:solidFill>
              </a:rPr>
              <a:t> 운영체제가 지원하는 </a:t>
            </a:r>
            <a:r>
              <a:rPr lang="ko-KR" altLang="en-US" sz="1400" dirty="0" err="1">
                <a:solidFill>
                  <a:schemeClr val="tx1"/>
                </a:solidFill>
              </a:rPr>
              <a:t>스레드</a:t>
            </a:r>
            <a:r>
              <a:rPr lang="ko-KR" altLang="en-US" sz="1400" dirty="0">
                <a:solidFill>
                  <a:schemeClr val="tx1"/>
                </a:solidFill>
              </a:rPr>
              <a:t> 기능으로 구현되며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커널이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스레드의</a:t>
            </a:r>
            <a:r>
              <a:rPr lang="ko-KR" altLang="en-US" sz="1400" dirty="0">
                <a:solidFill>
                  <a:schemeClr val="tx1"/>
                </a:solidFill>
              </a:rPr>
              <a:t> 생성 및 스케줄링 등을 관리한다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</a:rPr>
              <a:t>스레드가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시스템 호출 등으로 중단되더라도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커널은</a:t>
            </a:r>
            <a:r>
              <a:rPr lang="ko-KR" altLang="en-US" sz="1400" dirty="0">
                <a:solidFill>
                  <a:schemeClr val="tx1"/>
                </a:solidFill>
              </a:rPr>
              <a:t> 프로세스 내의 다른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스레드를</a:t>
            </a:r>
            <a:r>
              <a:rPr lang="ko-KR" altLang="en-US" sz="1400" dirty="0">
                <a:solidFill>
                  <a:schemeClr val="tx1"/>
                </a:solidFill>
              </a:rPr>
              <a:t> 중단시키지 않고 계속 실행시켜준다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다중처리기 </a:t>
            </a:r>
            <a:r>
              <a:rPr lang="ko-KR" altLang="en-US" sz="1400" dirty="0">
                <a:solidFill>
                  <a:schemeClr val="tx1"/>
                </a:solidFill>
              </a:rPr>
              <a:t>환경에서 </a:t>
            </a:r>
            <a:r>
              <a:rPr lang="ko-KR" altLang="en-US" sz="1400" dirty="0" err="1">
                <a:solidFill>
                  <a:schemeClr val="tx1"/>
                </a:solidFill>
              </a:rPr>
              <a:t>커널은</a:t>
            </a:r>
            <a:r>
              <a:rPr lang="ko-KR" altLang="en-US" sz="1400" dirty="0">
                <a:solidFill>
                  <a:schemeClr val="tx1"/>
                </a:solidFill>
              </a:rPr>
              <a:t> 여러 개의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스레드를</a:t>
            </a:r>
            <a:r>
              <a:rPr lang="ko-KR" altLang="en-US" sz="1400" dirty="0">
                <a:solidFill>
                  <a:schemeClr val="tx1"/>
                </a:solidFill>
              </a:rPr>
              <a:t> 각각 다른 처리기에 할당할 수 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다만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사용자 </a:t>
            </a:r>
            <a:r>
              <a:rPr lang="ko-KR" altLang="en-US" sz="1400" dirty="0" err="1">
                <a:solidFill>
                  <a:schemeClr val="tx1"/>
                </a:solidFill>
              </a:rPr>
              <a:t>스레드에</a:t>
            </a:r>
            <a:r>
              <a:rPr lang="ko-KR" altLang="en-US" sz="1400" dirty="0">
                <a:solidFill>
                  <a:schemeClr val="tx1"/>
                </a:solidFill>
              </a:rPr>
              <a:t> 비해 생성 및 관리하는 것이 느리다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3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스레드</a:t>
            </a:r>
            <a:r>
              <a:rPr lang="ko-KR" altLang="en-US" dirty="0" smtClean="0"/>
              <a:t> 데이터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7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</a:t>
            </a:r>
            <a:r>
              <a:rPr lang="ko-KR" altLang="en-US" dirty="0"/>
              <a:t>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Thread </a:t>
            </a:r>
            <a:r>
              <a:rPr lang="ko-KR" altLang="en-US" sz="2800" dirty="0" smtClean="0"/>
              <a:t>데이터도 기본과 특정 데이터로 구분 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827584" y="2348880"/>
            <a:ext cx="7488832" cy="4248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/>
                </a:solidFill>
              </a:rPr>
              <a:t>스레드</a:t>
            </a:r>
            <a:r>
              <a:rPr lang="ko-KR" altLang="en-US" sz="1400" b="1" dirty="0">
                <a:solidFill>
                  <a:schemeClr val="tx1"/>
                </a:solidFill>
              </a:rPr>
              <a:t> 기본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데이터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스레드도</a:t>
            </a:r>
            <a:r>
              <a:rPr lang="ko-KR" altLang="en-US" sz="1400" dirty="0">
                <a:solidFill>
                  <a:schemeClr val="tx1"/>
                </a:solidFill>
              </a:rPr>
              <a:t> 프로세스와 마찬가지로 하나의 실행 흐름이므로 실행과 관련된 데이터가 필요하다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일반적으로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스레드는</a:t>
            </a:r>
            <a:r>
              <a:rPr lang="ko-KR" altLang="en-US" sz="1400" dirty="0">
                <a:solidFill>
                  <a:schemeClr val="tx1"/>
                </a:solidFill>
              </a:rPr>
              <a:t> 자신만의 고유한 </a:t>
            </a:r>
            <a:r>
              <a:rPr lang="ko-KR" altLang="en-US" sz="1400" dirty="0" err="1">
                <a:solidFill>
                  <a:schemeClr val="tx1"/>
                </a:solidFill>
              </a:rPr>
              <a:t>스레드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ID, </a:t>
            </a:r>
            <a:r>
              <a:rPr lang="ko-KR" altLang="en-US" sz="1400" dirty="0">
                <a:solidFill>
                  <a:schemeClr val="tx1"/>
                </a:solidFill>
              </a:rPr>
              <a:t>프로그램 카운터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레지스터 집합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스택을</a:t>
            </a:r>
            <a:r>
              <a:rPr lang="ko-KR" altLang="en-US" sz="1400" dirty="0">
                <a:solidFill>
                  <a:schemeClr val="tx1"/>
                </a:solidFill>
              </a:rPr>
              <a:t> 가진다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코드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데이터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파일 등 기타 자원은 프로세스 내의 다른 </a:t>
            </a:r>
            <a:r>
              <a:rPr lang="ko-KR" altLang="en-US" sz="1400" dirty="0" err="1">
                <a:solidFill>
                  <a:schemeClr val="tx1"/>
                </a:solidFill>
              </a:rPr>
              <a:t>스레드와</a:t>
            </a:r>
            <a:r>
              <a:rPr lang="ko-KR" altLang="en-US" sz="1400" dirty="0">
                <a:solidFill>
                  <a:schemeClr val="tx1"/>
                </a:solidFill>
              </a:rPr>
              <a:t> 공유한다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/>
                </a:solidFill>
              </a:rPr>
              <a:t>스레드</a:t>
            </a:r>
            <a:r>
              <a:rPr lang="ko-KR" altLang="en-US" sz="1400" b="1" dirty="0">
                <a:solidFill>
                  <a:schemeClr val="tx1"/>
                </a:solidFill>
              </a:rPr>
              <a:t> 특정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데이터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위의 기본 데이터 외에도 하나의 </a:t>
            </a:r>
            <a:r>
              <a:rPr lang="ko-KR" altLang="en-US" sz="1400" dirty="0" err="1">
                <a:solidFill>
                  <a:schemeClr val="tx1"/>
                </a:solidFill>
              </a:rPr>
              <a:t>스레드에만</a:t>
            </a:r>
            <a:r>
              <a:rPr lang="ko-KR" altLang="en-US" sz="1400" dirty="0">
                <a:solidFill>
                  <a:schemeClr val="tx1"/>
                </a:solidFill>
              </a:rPr>
              <a:t> 연관된 데이터가 필요한 경우가 있는데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이런 데이터를 </a:t>
            </a:r>
            <a:r>
              <a:rPr lang="ko-KR" altLang="en-US" sz="1400" dirty="0" err="1">
                <a:solidFill>
                  <a:schemeClr val="tx1"/>
                </a:solidFill>
              </a:rPr>
              <a:t>스레드</a:t>
            </a:r>
            <a:r>
              <a:rPr lang="ko-KR" altLang="en-US" sz="1400" dirty="0">
                <a:solidFill>
                  <a:schemeClr val="tx1"/>
                </a:solidFill>
              </a:rPr>
              <a:t> 특정 데이터</a:t>
            </a:r>
            <a:r>
              <a:rPr lang="en-US" altLang="ko-KR" sz="1400" dirty="0">
                <a:solidFill>
                  <a:schemeClr val="tx1"/>
                </a:solidFill>
              </a:rPr>
              <a:t>(Thread-Specific Data, </a:t>
            </a:r>
            <a:r>
              <a:rPr lang="ko-KR" altLang="en-US" sz="1400" dirty="0">
                <a:solidFill>
                  <a:schemeClr val="tx1"/>
                </a:solidFill>
              </a:rPr>
              <a:t>줄여서 </a:t>
            </a:r>
            <a:r>
              <a:rPr lang="en-US" altLang="ko-KR" sz="1400" dirty="0">
                <a:solidFill>
                  <a:schemeClr val="tx1"/>
                </a:solidFill>
              </a:rPr>
              <a:t>TSD)</a:t>
            </a:r>
            <a:r>
              <a:rPr lang="ko-KR" altLang="en-US" sz="1400" dirty="0">
                <a:solidFill>
                  <a:schemeClr val="tx1"/>
                </a:solidFill>
              </a:rPr>
              <a:t>라고 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 err="1">
                <a:solidFill>
                  <a:schemeClr val="tx1"/>
                </a:solidFill>
              </a:rPr>
              <a:t>멀티스레드</a:t>
            </a:r>
            <a:r>
              <a:rPr lang="ko-KR" altLang="en-US" sz="1400" dirty="0">
                <a:solidFill>
                  <a:schemeClr val="tx1"/>
                </a:solidFill>
              </a:rPr>
              <a:t> 프로그래밍 환경에서 모든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스레드는</a:t>
            </a:r>
            <a:r>
              <a:rPr lang="ko-KR" altLang="en-US" sz="1400" dirty="0">
                <a:solidFill>
                  <a:schemeClr val="tx1"/>
                </a:solidFill>
              </a:rPr>
              <a:t> 프로세스의 데이터를 공유하고 있지만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특별한 경우에는 개별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스레드만의</a:t>
            </a:r>
            <a:r>
              <a:rPr lang="ko-KR" altLang="en-US" sz="1400" dirty="0">
                <a:solidFill>
                  <a:schemeClr val="tx1"/>
                </a:solidFill>
              </a:rPr>
              <a:t> 자료 공간이 필요하다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예를 들어 여러 개의 트랜잭션을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스레드로</a:t>
            </a:r>
            <a:r>
              <a:rPr lang="ko-KR" altLang="en-US" sz="1400" dirty="0">
                <a:solidFill>
                  <a:schemeClr val="tx1"/>
                </a:solidFill>
              </a:rPr>
              <a:t> 처리할 경우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각각의 트랜잭션 </a:t>
            </a:r>
            <a:r>
              <a:rPr lang="en-US" altLang="ko-KR" sz="1400" dirty="0">
                <a:solidFill>
                  <a:schemeClr val="tx1"/>
                </a:solidFill>
              </a:rPr>
              <a:t>ID</a:t>
            </a:r>
            <a:r>
              <a:rPr lang="ko-KR" altLang="en-US" sz="1400" dirty="0">
                <a:solidFill>
                  <a:schemeClr val="tx1"/>
                </a:solidFill>
              </a:rPr>
              <a:t>를 기억하고 있어야 하는데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</a:rPr>
              <a:t>TSD</a:t>
            </a:r>
            <a:r>
              <a:rPr lang="ko-KR" altLang="en-US" sz="1400" dirty="0">
                <a:solidFill>
                  <a:schemeClr val="tx1"/>
                </a:solidFill>
              </a:rPr>
              <a:t>가 필요하다</a:t>
            </a:r>
            <a:r>
              <a:rPr lang="en-US" altLang="ko-KR" sz="1400" dirty="0">
                <a:solidFill>
                  <a:schemeClr val="tx1"/>
                </a:solidFill>
              </a:rPr>
              <a:t>. TSD</a:t>
            </a:r>
            <a:r>
              <a:rPr lang="ko-KR" altLang="en-US" sz="1400" dirty="0">
                <a:solidFill>
                  <a:schemeClr val="tx1"/>
                </a:solidFill>
              </a:rPr>
              <a:t>는 여러 </a:t>
            </a:r>
            <a:r>
              <a:rPr lang="ko-KR" altLang="en-US" sz="1400" dirty="0" err="1">
                <a:solidFill>
                  <a:schemeClr val="tx1"/>
                </a:solidFill>
              </a:rPr>
              <a:t>스레드</a:t>
            </a:r>
            <a:r>
              <a:rPr lang="ko-KR" altLang="en-US" sz="1400" dirty="0">
                <a:solidFill>
                  <a:schemeClr val="tx1"/>
                </a:solidFill>
              </a:rPr>
              <a:t> 라이브러리들이 지원하는 기능 중의 하나이다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05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r>
              <a:rPr lang="ko-KR" altLang="en-US" dirty="0" smtClean="0"/>
              <a:t>처리 이슈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4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프로세스 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스레드</a:t>
            </a:r>
            <a:r>
              <a:rPr lang="ko-KR" altLang="en-US" sz="2800" dirty="0" smtClean="0"/>
              <a:t> 처리 상의 문제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827584" y="2564904"/>
            <a:ext cx="7488832" cy="3888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fork </a:t>
            </a:r>
            <a:r>
              <a:rPr lang="ko-KR" altLang="en-US" sz="1400" b="1" dirty="0">
                <a:solidFill>
                  <a:schemeClr val="tx1"/>
                </a:solidFill>
              </a:rPr>
              <a:t>문제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어떤 </a:t>
            </a:r>
            <a:r>
              <a:rPr lang="ko-KR" altLang="en-US" sz="1400" dirty="0">
                <a:solidFill>
                  <a:schemeClr val="tx1"/>
                </a:solidFill>
              </a:rPr>
              <a:t>프로세스 내의 </a:t>
            </a:r>
            <a:r>
              <a:rPr lang="ko-KR" altLang="en-US" sz="1400" dirty="0" err="1">
                <a:solidFill>
                  <a:schemeClr val="tx1"/>
                </a:solidFill>
              </a:rPr>
              <a:t>스레드가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fork</a:t>
            </a:r>
            <a:r>
              <a:rPr lang="ko-KR" altLang="en-US" sz="1400" dirty="0">
                <a:solidFill>
                  <a:schemeClr val="tx1"/>
                </a:solidFill>
              </a:rPr>
              <a:t>를 호출하면 모든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스레드를</a:t>
            </a:r>
            <a:r>
              <a:rPr lang="ko-KR" altLang="en-US" sz="1400" dirty="0">
                <a:solidFill>
                  <a:schemeClr val="tx1"/>
                </a:solidFill>
              </a:rPr>
              <a:t> 가진 프로세스를 생성할 것인지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아니면 </a:t>
            </a:r>
            <a:r>
              <a:rPr lang="en-US" altLang="ko-KR" sz="1400" dirty="0">
                <a:solidFill>
                  <a:schemeClr val="tx1"/>
                </a:solidFill>
              </a:rPr>
              <a:t>fork</a:t>
            </a:r>
            <a:r>
              <a:rPr lang="ko-KR" altLang="en-US" sz="1400" dirty="0">
                <a:solidFill>
                  <a:schemeClr val="tx1"/>
                </a:solidFill>
              </a:rPr>
              <a:t>를 요청한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스레드만</a:t>
            </a:r>
            <a:r>
              <a:rPr lang="ko-KR" altLang="en-US" sz="1400" dirty="0">
                <a:solidFill>
                  <a:schemeClr val="tx1"/>
                </a:solidFill>
              </a:rPr>
              <a:t> 가진 프로세스를 생성할 것인지 하는 문제이다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</a:rPr>
              <a:t>exec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문제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fork</a:t>
            </a:r>
            <a:r>
              <a:rPr lang="ko-KR" altLang="en-US" sz="1400" dirty="0">
                <a:solidFill>
                  <a:schemeClr val="tx1"/>
                </a:solidFill>
              </a:rPr>
              <a:t>를 통해 모든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스레드를</a:t>
            </a:r>
            <a:r>
              <a:rPr lang="ko-KR" altLang="en-US" sz="1400" dirty="0">
                <a:solidFill>
                  <a:schemeClr val="tx1"/>
                </a:solidFill>
              </a:rPr>
              <a:t> 복제하고 난 후</a:t>
            </a:r>
            <a:r>
              <a:rPr lang="en-US" altLang="ko-KR" sz="1400" dirty="0">
                <a:solidFill>
                  <a:schemeClr val="tx1"/>
                </a:solidFill>
              </a:rPr>
              <a:t>, exec</a:t>
            </a:r>
            <a:r>
              <a:rPr lang="ko-KR" altLang="en-US" sz="1400" dirty="0">
                <a:solidFill>
                  <a:schemeClr val="tx1"/>
                </a:solidFill>
              </a:rPr>
              <a:t>를 수행한다면 모든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스레드들이</a:t>
            </a:r>
            <a:r>
              <a:rPr lang="ko-KR" altLang="en-US" sz="1400" dirty="0">
                <a:solidFill>
                  <a:schemeClr val="tx1"/>
                </a:solidFill>
              </a:rPr>
              <a:t> 초기화된다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그렇다면 교체될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스레드를</a:t>
            </a:r>
            <a:r>
              <a:rPr lang="ko-KR" altLang="en-US" sz="1400" dirty="0">
                <a:solidFill>
                  <a:schemeClr val="tx1"/>
                </a:solidFill>
              </a:rPr>
              <a:t> 복제하는 작업은 필요가 없기 때문에 애초에 </a:t>
            </a:r>
            <a:r>
              <a:rPr lang="en-US" altLang="ko-KR" sz="1400" dirty="0">
                <a:solidFill>
                  <a:schemeClr val="tx1"/>
                </a:solidFill>
              </a:rPr>
              <a:t>fork</a:t>
            </a:r>
            <a:r>
              <a:rPr lang="ko-KR" altLang="en-US" sz="1400" dirty="0">
                <a:solidFill>
                  <a:schemeClr val="tx1"/>
                </a:solidFill>
              </a:rPr>
              <a:t>를 요청한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스레드만을</a:t>
            </a:r>
            <a:r>
              <a:rPr lang="ko-KR" altLang="en-US" sz="1400" dirty="0">
                <a:solidFill>
                  <a:schemeClr val="tx1"/>
                </a:solidFill>
              </a:rPr>
              <a:t> 복제했어야 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한편</a:t>
            </a:r>
            <a:r>
              <a:rPr lang="en-US" altLang="ko-KR" sz="1400" dirty="0">
                <a:solidFill>
                  <a:schemeClr val="tx1"/>
                </a:solidFill>
              </a:rPr>
              <a:t>, fork</a:t>
            </a:r>
            <a:r>
              <a:rPr lang="ko-KR" altLang="en-US" sz="1400" dirty="0">
                <a:solidFill>
                  <a:schemeClr val="tx1"/>
                </a:solidFill>
              </a:rPr>
              <a:t>를 한 후에 </a:t>
            </a:r>
            <a:r>
              <a:rPr lang="en-US" altLang="ko-KR" sz="1400" dirty="0">
                <a:solidFill>
                  <a:schemeClr val="tx1"/>
                </a:solidFill>
              </a:rPr>
              <a:t>exec</a:t>
            </a:r>
            <a:r>
              <a:rPr lang="ko-KR" altLang="en-US" sz="1400" dirty="0">
                <a:solidFill>
                  <a:schemeClr val="tx1"/>
                </a:solidFill>
              </a:rPr>
              <a:t>를 수행하지 않는다면 모든 </a:t>
            </a:r>
            <a:r>
              <a:rPr lang="ko-KR" altLang="en-US" sz="1400" dirty="0" err="1">
                <a:solidFill>
                  <a:schemeClr val="tx1"/>
                </a:solidFill>
              </a:rPr>
              <a:t>스레드를</a:t>
            </a:r>
            <a:r>
              <a:rPr lang="ko-KR" altLang="en-US" sz="1400" dirty="0">
                <a:solidFill>
                  <a:schemeClr val="tx1"/>
                </a:solidFill>
              </a:rPr>
              <a:t> 복제할 필요가 있는 경우도 있다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5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>Global Interpreter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Lock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5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Global Interpreter Lock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4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GIL : </a:t>
            </a:r>
            <a:r>
              <a:rPr lang="en-US" altLang="ko-KR" dirty="0"/>
              <a:t>Global Interpreter 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/>
              <a:t>하나의 </a:t>
            </a:r>
            <a:r>
              <a:rPr lang="ko-KR" altLang="en-US" dirty="0" err="1"/>
              <a:t>파이썬</a:t>
            </a:r>
            <a:r>
              <a:rPr lang="ko-KR" altLang="en-US" dirty="0"/>
              <a:t> 인터프리터에서는 하나의 작업만 실행이 가능한 </a:t>
            </a:r>
            <a:r>
              <a:rPr lang="ko-KR" altLang="en-US" dirty="0" smtClean="0"/>
              <a:t>것을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말하며</a:t>
            </a:r>
            <a:r>
              <a:rPr lang="en-US" altLang="ko-KR" dirty="0" smtClean="0"/>
              <a:t>, </a:t>
            </a:r>
            <a:r>
              <a:rPr lang="ko-KR" altLang="en-US" dirty="0"/>
              <a:t>하나의 인터프리터가 실행이 </a:t>
            </a:r>
            <a:r>
              <a:rPr lang="ko-KR" altLang="en-US" dirty="0" err="1"/>
              <a:t>될때</a:t>
            </a:r>
            <a:r>
              <a:rPr lang="en-US" altLang="ko-KR" dirty="0"/>
              <a:t>, global </a:t>
            </a:r>
            <a:r>
              <a:rPr lang="ko-KR" altLang="en-US" dirty="0"/>
              <a:t>변수로 </a:t>
            </a:r>
            <a:r>
              <a:rPr lang="ko-KR" altLang="en-US" dirty="0" smtClean="0"/>
              <a:t>제어 시 </a:t>
            </a:r>
            <a:r>
              <a:rPr lang="en-US" altLang="ko-KR" dirty="0" smtClean="0"/>
              <a:t> </a:t>
            </a:r>
            <a:r>
              <a:rPr lang="ko-KR" altLang="en-US" dirty="0"/>
              <a:t>한번에 하나의 </a:t>
            </a:r>
            <a:r>
              <a:rPr lang="ko-KR" altLang="en-US" dirty="0" err="1"/>
              <a:t>스레드만이</a:t>
            </a:r>
            <a:r>
              <a:rPr lang="ko-KR" altLang="en-US" dirty="0"/>
              <a:t> 인터프리터 내부 </a:t>
            </a:r>
            <a:r>
              <a:rPr lang="en-US" altLang="ko-KR" dirty="0"/>
              <a:t>global </a:t>
            </a:r>
            <a:r>
              <a:rPr lang="ko-KR" altLang="en-US" dirty="0"/>
              <a:t>변수에 </a:t>
            </a:r>
            <a:r>
              <a:rPr lang="ko-KR" altLang="en-US" dirty="0" err="1"/>
              <a:t>접근가능하도록</a:t>
            </a:r>
            <a:r>
              <a:rPr lang="ko-KR" altLang="en-US" dirty="0"/>
              <a:t> </a:t>
            </a:r>
            <a:r>
              <a:rPr lang="ko-KR" altLang="en-US" dirty="0" smtClean="0"/>
              <a:t>해놓은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Cpython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엔진 기본처리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4149080"/>
            <a:ext cx="679450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02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Python vs. Others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772816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Python process 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Others process </a:t>
            </a:r>
            <a:r>
              <a:rPr lang="ko-KR" altLang="en-US" sz="2800" dirty="0" smtClean="0"/>
              <a:t>비교</a:t>
            </a:r>
            <a:endParaRPr lang="en-US" altLang="ko-KR" sz="2800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5972175" cy="372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13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Lock </a:t>
            </a:r>
            <a:r>
              <a:rPr lang="ko-KR" altLang="en-US" dirty="0" err="1" smtClean="0"/>
              <a:t>스위칭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46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Parallel computers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84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GIL : </a:t>
            </a:r>
            <a:r>
              <a:rPr lang="en-US" altLang="ko-KR" dirty="0"/>
              <a:t>Global Interpreter 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 smtClean="0"/>
              <a:t>GIL </a:t>
            </a:r>
            <a:r>
              <a:rPr lang="ko-KR" altLang="en-US" dirty="0" smtClean="0"/>
              <a:t>기준으로 처리하므로 </a:t>
            </a:r>
            <a:r>
              <a:rPr lang="en-US" altLang="ko-KR" dirty="0" smtClean="0"/>
              <a:t>GIL release</a:t>
            </a:r>
            <a:r>
              <a:rPr lang="ko-KR" altLang="en-US" dirty="0" smtClean="0"/>
              <a:t>가 없으면 다른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실행이 되지 않음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08920"/>
            <a:ext cx="712879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23728" y="6093296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참조문서 </a:t>
            </a:r>
            <a:r>
              <a:rPr lang="en-US" altLang="ko-KR" sz="1200" dirty="0" smtClean="0"/>
              <a:t>: http</a:t>
            </a:r>
            <a:r>
              <a:rPr lang="en-US" altLang="ko-KR" sz="1200" dirty="0"/>
              <a:t>://www.dabeaz.com/python/UnderstandingGIL.pdf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22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Lock switching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/>
              <a:t> </a:t>
            </a:r>
            <a:r>
              <a:rPr lang="en-US" altLang="ko-KR" dirty="0"/>
              <a:t>GIL</a:t>
            </a:r>
            <a:r>
              <a:rPr lang="ko-KR" altLang="en-US" dirty="0"/>
              <a:t>은 </a:t>
            </a:r>
            <a:r>
              <a:rPr lang="en-US" altLang="ko-KR" dirty="0"/>
              <a:t>execute</a:t>
            </a:r>
            <a:r>
              <a:rPr lang="ko-KR" altLang="en-US" dirty="0"/>
              <a:t>만 </a:t>
            </a:r>
            <a:r>
              <a:rPr lang="en-US" altLang="ko-KR" dirty="0"/>
              <a:t>lock</a:t>
            </a:r>
            <a:r>
              <a:rPr lang="ko-KR" altLang="en-US" dirty="0"/>
              <a:t>이 걸린다</a:t>
            </a:r>
            <a:r>
              <a:rPr lang="en-US" altLang="ko-KR" dirty="0"/>
              <a:t>. I/O</a:t>
            </a:r>
            <a:r>
              <a:rPr lang="ko-KR" altLang="en-US" dirty="0"/>
              <a:t>작업을 진행하면 </a:t>
            </a:r>
            <a:r>
              <a:rPr lang="en-US" altLang="ko-KR" dirty="0"/>
              <a:t>lock</a:t>
            </a:r>
            <a:r>
              <a:rPr lang="ko-KR" altLang="en-US" dirty="0"/>
              <a:t>이 해제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23728" y="6093296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참조문서 </a:t>
            </a:r>
            <a:r>
              <a:rPr lang="en-US" altLang="ko-KR" sz="1200" dirty="0" smtClean="0"/>
              <a:t>: http</a:t>
            </a:r>
            <a:r>
              <a:rPr lang="en-US" altLang="ko-KR" sz="1200" dirty="0"/>
              <a:t>://www.dabeaz.com/python/UnderstandingGIL.pdf</a:t>
            </a:r>
            <a:endParaRPr lang="ko-KR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4" y="2924944"/>
            <a:ext cx="7105650" cy="319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33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High priority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 smtClean="0"/>
              <a:t>Thread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</a:t>
            </a:r>
            <a:r>
              <a:rPr lang="en-US" altLang="ko-KR" dirty="0" smtClean="0"/>
              <a:t>100</a:t>
            </a:r>
            <a:r>
              <a:rPr lang="en-US" altLang="ko-KR" dirty="0" smtClean="0"/>
              <a:t>tick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check</a:t>
            </a:r>
            <a:r>
              <a:rPr lang="ko-KR" altLang="en-US" dirty="0" smtClean="0"/>
              <a:t>를 하지만 </a:t>
            </a:r>
            <a:r>
              <a:rPr lang="en-US" altLang="ko-KR" dirty="0" smtClean="0"/>
              <a:t>high priority</a:t>
            </a:r>
            <a:r>
              <a:rPr lang="ko-KR" altLang="en-US" dirty="0"/>
              <a:t> </a:t>
            </a:r>
            <a:r>
              <a:rPr lang="ko-KR" altLang="en-US" dirty="0" smtClean="0"/>
              <a:t>일 경우의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를 처리 함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23728" y="6093296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참조문서 </a:t>
            </a:r>
            <a:r>
              <a:rPr lang="en-US" altLang="ko-KR" sz="1200" dirty="0" smtClean="0"/>
              <a:t>: http</a:t>
            </a:r>
            <a:r>
              <a:rPr lang="en-US" altLang="ko-KR" sz="1200" dirty="0"/>
              <a:t>://www.dabeaz.com/python/UnderstandingGIL.pdf</a:t>
            </a:r>
            <a:endParaRPr lang="ko-KR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3961658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218" y="3068960"/>
            <a:ext cx="3786606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9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GIL </a:t>
            </a:r>
            <a:r>
              <a:rPr lang="ko-KR" altLang="en-US" dirty="0" smtClean="0"/>
              <a:t>성능 </a:t>
            </a:r>
            <a:r>
              <a:rPr lang="ko-KR" altLang="en-US" dirty="0" smtClean="0"/>
              <a:t>비</a:t>
            </a:r>
            <a:r>
              <a:rPr lang="ko-KR" altLang="en-US" dirty="0"/>
              <a:t>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5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GIL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 smtClean="0"/>
              <a:t>GIL </a:t>
            </a:r>
            <a:r>
              <a:rPr lang="ko-KR" altLang="en-US" dirty="0" smtClean="0"/>
              <a:t>은 기본 </a:t>
            </a:r>
            <a:r>
              <a:rPr lang="en-US" altLang="ko-KR" dirty="0" smtClean="0"/>
              <a:t>single thread </a:t>
            </a:r>
            <a:r>
              <a:rPr lang="ko-KR" altLang="en-US" dirty="0" smtClean="0"/>
              <a:t>처리이므로 함수</a:t>
            </a:r>
            <a:r>
              <a:rPr lang="en-US" altLang="ko-KR" dirty="0" smtClean="0"/>
              <a:t>(thread)</a:t>
            </a:r>
            <a:r>
              <a:rPr lang="ko-KR" altLang="en-US" dirty="0" smtClean="0"/>
              <a:t>를  </a:t>
            </a:r>
            <a:r>
              <a:rPr lang="ko-KR" altLang="en-US" dirty="0" smtClean="0"/>
              <a:t>처리하고 다음 함수</a:t>
            </a:r>
            <a:r>
              <a:rPr lang="en-US" altLang="ko-KR" dirty="0" smtClean="0"/>
              <a:t>(thread)</a:t>
            </a:r>
            <a:r>
              <a:rPr lang="ko-KR" altLang="en-US" dirty="0" smtClean="0"/>
              <a:t>를 처리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3068960"/>
            <a:ext cx="6654800" cy="310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2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singlethread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 smtClean="0"/>
              <a:t>GIL </a:t>
            </a:r>
            <a:r>
              <a:rPr lang="ko-KR" altLang="en-US" dirty="0" smtClean="0"/>
              <a:t>은 기본 </a:t>
            </a:r>
            <a:r>
              <a:rPr lang="en-US" altLang="ko-KR" dirty="0" smtClean="0"/>
              <a:t>single thread </a:t>
            </a:r>
            <a:r>
              <a:rPr lang="ko-KR" altLang="en-US" dirty="0" smtClean="0"/>
              <a:t>처리이므로 함수를 하나 처리하면 실행 시간이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55" y="2852936"/>
            <a:ext cx="61531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43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Mutlithread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 smtClean="0"/>
              <a:t>Multi threading </a:t>
            </a:r>
            <a:r>
              <a:rPr lang="ko-KR" altLang="en-US" dirty="0" smtClean="0"/>
              <a:t>처리를 했지만 </a:t>
            </a:r>
            <a:r>
              <a:rPr lang="en-US" altLang="ko-KR" dirty="0" smtClean="0"/>
              <a:t>single thread</a:t>
            </a:r>
            <a:r>
              <a:rPr lang="ko-KR" altLang="en-US" dirty="0" err="1" smtClean="0"/>
              <a:t>보더</a:t>
            </a:r>
            <a:r>
              <a:rPr lang="ko-KR" altLang="en-US" dirty="0" smtClean="0"/>
              <a:t> 거의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 걸리는 이유는 </a:t>
            </a:r>
            <a:r>
              <a:rPr lang="en-US" altLang="ko-KR" dirty="0" smtClean="0"/>
              <a:t>GIL </a:t>
            </a:r>
            <a:r>
              <a:rPr lang="ko-KR" altLang="en-US" dirty="0" smtClean="0"/>
              <a:t>으로 성능을 내지 못함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68" y="2852936"/>
            <a:ext cx="6067425" cy="38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56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 smtClean="0"/>
              <a:t>2. Threading</a:t>
            </a:r>
            <a:br>
              <a:rPr lang="en-US" altLang="ko-KR" sz="8000" dirty="0" smtClean="0"/>
            </a:br>
            <a:r>
              <a:rPr lang="ko-KR" altLang="en-US" sz="8000" dirty="0" smtClean="0"/>
              <a:t>모</a:t>
            </a:r>
            <a:r>
              <a:rPr lang="ko-KR" altLang="en-US" sz="8000" dirty="0"/>
              <a:t>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0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Threading</a:t>
            </a:r>
            <a:br>
              <a:rPr lang="en-US" altLang="ko-KR" sz="6000" dirty="0" smtClean="0"/>
            </a:br>
            <a:r>
              <a:rPr lang="en-US" altLang="ko-KR" sz="6000" dirty="0" smtClean="0"/>
              <a:t>Thread class 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Thread </a:t>
            </a:r>
            <a:r>
              <a:rPr lang="en-US" altLang="ko-KR" dirty="0" smtClean="0"/>
              <a:t>class</a:t>
            </a:r>
            <a:r>
              <a:rPr lang="ko-KR" altLang="en-US" dirty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Parallel computers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772816"/>
            <a:ext cx="777686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Multiprocessor/multicore: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several </a:t>
            </a:r>
            <a:r>
              <a:rPr lang="en-US" altLang="ko-KR" dirty="0"/>
              <a:t>processors work on data stored in shared </a:t>
            </a:r>
            <a:r>
              <a:rPr lang="en-US" altLang="ko-KR" dirty="0" smtClean="0"/>
              <a:t>memory</a:t>
            </a:r>
          </a:p>
          <a:p>
            <a:endParaRPr lang="en-US" altLang="ko-KR" dirty="0"/>
          </a:p>
          <a:p>
            <a:r>
              <a:rPr lang="en-US" altLang="ko-KR" sz="2800" dirty="0" smtClean="0"/>
              <a:t>Cluster</a:t>
            </a:r>
            <a:r>
              <a:rPr lang="en-US" altLang="ko-KR" sz="2800" dirty="0"/>
              <a:t>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several </a:t>
            </a:r>
            <a:r>
              <a:rPr lang="en-US" altLang="ko-KR" dirty="0"/>
              <a:t>processor/memory units work together by exchanging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data </a:t>
            </a:r>
            <a:r>
              <a:rPr lang="en-US" altLang="ko-KR" dirty="0"/>
              <a:t>over a </a:t>
            </a:r>
            <a:r>
              <a:rPr lang="en-US" altLang="ko-KR" dirty="0" smtClean="0"/>
              <a:t>network</a:t>
            </a:r>
          </a:p>
          <a:p>
            <a:endParaRPr lang="en-US" altLang="ko-KR" dirty="0"/>
          </a:p>
          <a:p>
            <a:r>
              <a:rPr lang="en-US" altLang="ko-KR" sz="2800" dirty="0" smtClean="0"/>
              <a:t>Co-processor</a:t>
            </a:r>
            <a:r>
              <a:rPr lang="en-US" altLang="ko-KR" sz="2800" dirty="0"/>
              <a:t>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a </a:t>
            </a:r>
            <a:r>
              <a:rPr lang="en-US" altLang="ko-KR" dirty="0"/>
              <a:t>general-purpose processor delegates specific tasks to a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special-purpose </a:t>
            </a:r>
            <a:r>
              <a:rPr lang="en-US" altLang="ko-KR" dirty="0"/>
              <a:t>processor (GPU, FPGA, </a:t>
            </a:r>
            <a:r>
              <a:rPr lang="en-US" altLang="ko-KR" dirty="0" smtClean="0"/>
              <a:t>...)</a:t>
            </a:r>
          </a:p>
          <a:p>
            <a:endParaRPr lang="en-US" altLang="ko-KR" dirty="0"/>
          </a:p>
          <a:p>
            <a:r>
              <a:rPr lang="en-US" altLang="ko-KR" sz="2800" dirty="0" smtClean="0"/>
              <a:t>Other</a:t>
            </a:r>
            <a:r>
              <a:rPr lang="en-US" altLang="ko-KR" sz="2800" dirty="0"/>
              <a:t>:</a:t>
            </a:r>
          </a:p>
          <a:p>
            <a:r>
              <a:rPr lang="en-US" altLang="ko-KR" dirty="0" smtClean="0"/>
              <a:t>     - </a:t>
            </a:r>
            <a:r>
              <a:rPr lang="en-US" altLang="ko-KR" dirty="0" smtClean="0"/>
              <a:t>Grid computing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- </a:t>
            </a:r>
            <a:r>
              <a:rPr lang="en-US" altLang="ko-KR" dirty="0" smtClean="0"/>
              <a:t>Cluster </a:t>
            </a:r>
            <a:r>
              <a:rPr lang="en-US" altLang="ko-KR" dirty="0"/>
              <a:t>of multicore nodes with GPUs</a:t>
            </a:r>
          </a:p>
          <a:p>
            <a:r>
              <a:rPr lang="en-US" altLang="ko-KR" dirty="0" smtClean="0"/>
              <a:t>     - </a:t>
            </a:r>
            <a:r>
              <a:rPr lang="en-US" altLang="ko-KR" dirty="0"/>
              <a:t>NUMA (non-uniform memory access) </a:t>
            </a:r>
            <a:r>
              <a:rPr lang="en-US" altLang="ko-KR" dirty="0" smtClean="0"/>
              <a:t>architecture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28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Thread </a:t>
            </a:r>
            <a:r>
              <a:rPr lang="en-US" altLang="ko-KR" dirty="0" smtClean="0"/>
              <a:t>class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threading.Thread</a:t>
            </a:r>
            <a:r>
              <a:rPr lang="ko-KR" altLang="en-US" dirty="0" smtClean="0"/>
              <a:t>에는 다음과 같은 속성이 존재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57" y="2924944"/>
            <a:ext cx="4527029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84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Thread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threading.Thread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name, </a:t>
            </a:r>
            <a:r>
              <a:rPr lang="en-US" altLang="ko-KR" dirty="0" err="1" smtClean="0"/>
              <a:t>ident</a:t>
            </a:r>
            <a:r>
              <a:rPr lang="en-US" altLang="ko-KR" dirty="0" smtClean="0"/>
              <a:t>(thread id), daemon </a:t>
            </a:r>
            <a:r>
              <a:rPr lang="ko-KR" altLang="en-US" dirty="0" smtClean="0"/>
              <a:t>변수를 가지고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52673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7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Daemon thread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Daemon Thread </a:t>
            </a:r>
            <a:r>
              <a:rPr lang="ko-KR" altLang="en-US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45856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/>
              <a:t>데몬은</a:t>
            </a:r>
            <a:r>
              <a:rPr lang="ko-KR" altLang="en-US" dirty="0"/>
              <a:t> 주 프로그램이 실행 중일 때만 유용하며</a:t>
            </a:r>
            <a:r>
              <a:rPr lang="en-US" altLang="ko-KR" dirty="0"/>
              <a:t>, </a:t>
            </a:r>
            <a:r>
              <a:rPr lang="ko-KR" altLang="en-US" dirty="0" err="1"/>
              <a:t>데몬이</a:t>
            </a:r>
            <a:r>
              <a:rPr lang="ko-KR" altLang="en-US" dirty="0"/>
              <a:t> 아닌 다른 </a:t>
            </a:r>
            <a:r>
              <a:rPr lang="ko-KR" altLang="en-US" dirty="0" err="1"/>
              <a:t>스레드가</a:t>
            </a:r>
            <a:r>
              <a:rPr lang="ko-KR" altLang="en-US" dirty="0"/>
              <a:t> 종료되면 종료 할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데몬 </a:t>
            </a:r>
            <a:r>
              <a:rPr lang="ko-KR" altLang="en-US" dirty="0" err="1"/>
              <a:t>스레드가</a:t>
            </a:r>
            <a:r>
              <a:rPr lang="ko-KR" altLang="en-US" dirty="0"/>
              <a:t> 없으면 프로그램을 완전히 종료하기 전에 </a:t>
            </a:r>
            <a:r>
              <a:rPr lang="ko-KR" altLang="en-US" dirty="0" err="1"/>
              <a:t>스레드를</a:t>
            </a:r>
            <a:r>
              <a:rPr lang="ko-KR" altLang="en-US" dirty="0"/>
              <a:t> 추적하고 종료하도록 </a:t>
            </a:r>
            <a:r>
              <a:rPr lang="ko-KR" altLang="en-US" dirty="0" err="1"/>
              <a:t>지시해야합니다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/>
              <a:t> 데몬 </a:t>
            </a:r>
            <a:r>
              <a:rPr lang="ko-KR" altLang="en-US" dirty="0" err="1"/>
              <a:t>스레드를</a:t>
            </a:r>
            <a:r>
              <a:rPr lang="ko-KR" altLang="en-US" dirty="0"/>
              <a:t> 사용하면 </a:t>
            </a:r>
            <a:r>
              <a:rPr lang="ko-KR" altLang="en-US" dirty="0" err="1"/>
              <a:t>스레드를</a:t>
            </a:r>
            <a:r>
              <a:rPr lang="ko-KR" altLang="en-US" dirty="0"/>
              <a:t> 쉽게 중단 할 수 없거나 </a:t>
            </a:r>
            <a:r>
              <a:rPr lang="ko-KR" altLang="en-US" dirty="0" err="1"/>
              <a:t>스레드가</a:t>
            </a:r>
            <a:r>
              <a:rPr lang="ko-KR" altLang="en-US" dirty="0"/>
              <a:t> 데이터를 손실 또는 손상시키지 않고 작업을 중단시킬 </a:t>
            </a:r>
            <a:r>
              <a:rPr lang="ko-KR" altLang="en-US" dirty="0" smtClean="0"/>
              <a:t>수 있는 </a:t>
            </a:r>
            <a:r>
              <a:rPr lang="ko-KR" altLang="en-US" dirty="0"/>
              <a:t>서비스에 유용합니다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Daemon Thread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threading.Thread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daemon </a:t>
            </a:r>
            <a:r>
              <a:rPr lang="ko-KR" altLang="en-US" dirty="0" smtClean="0"/>
              <a:t>변수에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daemon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6128570"/>
            <a:ext cx="2952328" cy="50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3078128"/>
            <a:ext cx="4104455" cy="284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3267580"/>
            <a:ext cx="4104456" cy="260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7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Thread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4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 </a:t>
            </a:r>
            <a:r>
              <a:rPr lang="ko-KR" altLang="en-US" dirty="0"/>
              <a:t>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137160" indent="0" fontAlgn="base">
              <a:buNone/>
            </a:pPr>
            <a:r>
              <a:rPr lang="ko-KR" altLang="en-US" sz="2800" dirty="0" err="1" smtClean="0"/>
              <a:t>스레드</a:t>
            </a:r>
            <a:r>
              <a:rPr lang="en-US" altLang="ko-KR" sz="2800" dirty="0"/>
              <a:t>(thread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도 처리 흐름을 가지면 흐름에 맞도록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Thread </a:t>
            </a:r>
            <a:r>
              <a:rPr lang="ko-KR" altLang="en-US" sz="2800" dirty="0" smtClean="0"/>
              <a:t>내부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메소드가</a:t>
            </a:r>
            <a:r>
              <a:rPr lang="ko-KR" altLang="en-US" sz="2800" dirty="0" smtClean="0"/>
              <a:t> 정의되어 있음</a:t>
            </a:r>
            <a:r>
              <a:rPr lang="en-US" altLang="ko-KR" sz="28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991225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75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Thread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threading.Thread</a:t>
            </a:r>
            <a:r>
              <a:rPr lang="ko-KR" altLang="en-US" dirty="0" smtClean="0"/>
              <a:t>의 객체에서 사용할 수 있는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47664" y="2996952"/>
            <a:ext cx="6156684" cy="3240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thread.start</a:t>
            </a:r>
            <a:r>
              <a:rPr lang="en-US" altLang="ko-KR" sz="1400" dirty="0">
                <a:solidFill>
                  <a:schemeClr val="tx1"/>
                </a:solidFill>
              </a:rPr>
              <a:t>() : thread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start </a:t>
            </a:r>
            <a:r>
              <a:rPr lang="ko-KR" altLang="en-US" sz="1400" dirty="0" err="1">
                <a:solidFill>
                  <a:schemeClr val="tx1"/>
                </a:solidFill>
              </a:rPr>
              <a:t>메소드로</a:t>
            </a:r>
            <a:r>
              <a:rPr lang="ko-KR" altLang="en-US" sz="1400" dirty="0">
                <a:solidFill>
                  <a:schemeClr val="tx1"/>
                </a:solidFill>
              </a:rPr>
              <a:t> 실행시켜야 함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thread.join</a:t>
            </a:r>
            <a:r>
              <a:rPr lang="en-US" altLang="ko-KR" sz="1400" dirty="0">
                <a:solidFill>
                  <a:schemeClr val="tx1"/>
                </a:solidFill>
              </a:rPr>
              <a:t>() : </a:t>
            </a:r>
            <a:r>
              <a:rPr lang="en-US" altLang="ko-KR" sz="1400" dirty="0" smtClean="0">
                <a:solidFill>
                  <a:schemeClr val="tx1"/>
                </a:solidFill>
              </a:rPr>
              <a:t>thread</a:t>
            </a:r>
            <a:r>
              <a:rPr lang="ko-KR" altLang="en-US" sz="1400" smtClean="0">
                <a:solidFill>
                  <a:schemeClr val="tx1"/>
                </a:solidFill>
              </a:rPr>
              <a:t>가 종료될 때까지 기다렸다가 멈춤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Thread.run</a:t>
            </a:r>
            <a:r>
              <a:rPr lang="en-US" altLang="ko-KR" sz="1400" dirty="0" smtClean="0">
                <a:solidFill>
                  <a:schemeClr val="tx1"/>
                </a:solidFill>
              </a:rPr>
              <a:t>() : subclass</a:t>
            </a:r>
            <a:r>
              <a:rPr lang="ko-KR" altLang="en-US" sz="1400" dirty="0" smtClean="0">
                <a:solidFill>
                  <a:schemeClr val="tx1"/>
                </a:solidFill>
              </a:rPr>
              <a:t>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정의시</a:t>
            </a:r>
            <a:r>
              <a:rPr lang="ko-KR" altLang="en-US" sz="1400" dirty="0" smtClean="0">
                <a:solidFill>
                  <a:schemeClr val="tx1"/>
                </a:solidFill>
              </a:rPr>
              <a:t> 실제 실행할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메소드</a:t>
            </a:r>
            <a:r>
              <a:rPr lang="ko-KR" altLang="en-US" sz="1400" dirty="0" smtClean="0">
                <a:solidFill>
                  <a:schemeClr val="tx1"/>
                </a:solidFill>
              </a:rPr>
              <a:t> 정의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getName</a:t>
            </a:r>
            <a:r>
              <a:rPr lang="en-US" altLang="ko-KR" sz="1400" dirty="0">
                <a:solidFill>
                  <a:schemeClr val="tx1"/>
                </a:solidFill>
              </a:rPr>
              <a:t>(), </a:t>
            </a:r>
            <a:r>
              <a:rPr lang="en-US" altLang="ko-KR" sz="1400" dirty="0" err="1">
                <a:solidFill>
                  <a:schemeClr val="tx1"/>
                </a:solidFill>
              </a:rPr>
              <a:t>setName</a:t>
            </a:r>
            <a:r>
              <a:rPr lang="en-US" altLang="ko-KR" sz="1400" dirty="0">
                <a:solidFill>
                  <a:schemeClr val="tx1"/>
                </a:solidFill>
              </a:rPr>
              <a:t>() : thread name </a:t>
            </a:r>
            <a:r>
              <a:rPr lang="ko-KR" altLang="en-US" sz="1400" dirty="0">
                <a:solidFill>
                  <a:schemeClr val="tx1"/>
                </a:solidFill>
              </a:rPr>
              <a:t>조회 및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세팅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chemeClr val="tx1"/>
                </a:solidFill>
              </a:rPr>
              <a:t>is_alive</a:t>
            </a:r>
            <a:r>
              <a:rPr lang="en-US" altLang="ko-KR" sz="1400" dirty="0" smtClean="0">
                <a:solidFill>
                  <a:schemeClr val="tx1"/>
                </a:solidFill>
              </a:rPr>
              <a:t>() : thread</a:t>
            </a:r>
            <a:r>
              <a:rPr lang="ko-KR" altLang="en-US" sz="1400" dirty="0" smtClean="0">
                <a:solidFill>
                  <a:schemeClr val="tx1"/>
                </a:solidFill>
              </a:rPr>
              <a:t>가 현재  활동하는지 상태 조회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chemeClr val="tx1"/>
                </a:solidFill>
              </a:rPr>
              <a:t>isDaemon</a:t>
            </a:r>
            <a:r>
              <a:rPr lang="en-US" altLang="ko-KR" sz="1400" dirty="0" smtClean="0">
                <a:solidFill>
                  <a:schemeClr val="tx1"/>
                </a:solidFill>
              </a:rPr>
              <a:t>(),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setDaemon</a:t>
            </a:r>
            <a:r>
              <a:rPr lang="en-US" altLang="ko-KR" sz="1400" dirty="0" smtClean="0">
                <a:solidFill>
                  <a:schemeClr val="tx1"/>
                </a:solidFill>
              </a:rPr>
              <a:t>() : daemon </a:t>
            </a:r>
            <a:r>
              <a:rPr lang="ko-KR" altLang="en-US" sz="1400" dirty="0" smtClean="0">
                <a:solidFill>
                  <a:schemeClr val="tx1"/>
                </a:solidFill>
              </a:rPr>
              <a:t>상태 확인 및 변경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Thread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threading.Thread</a:t>
            </a:r>
            <a:r>
              <a:rPr lang="ko-KR" altLang="en-US" dirty="0" smtClean="0"/>
              <a:t>의 객체가 생기면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실행 및 정보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갱신이 가능</a:t>
            </a:r>
            <a:endParaRPr lang="en-US" altLang="ko-K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432048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386686"/>
            <a:ext cx="3312368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40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Thread instance</a:t>
            </a:r>
            <a:r>
              <a:rPr lang="ko-KR" altLang="en-US" dirty="0" smtClean="0"/>
              <a:t>의 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grid </a:t>
            </a:r>
            <a:r>
              <a:rPr lang="en-US" altLang="ko-KR" dirty="0" smtClean="0"/>
              <a:t>computing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772816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분산 </a:t>
            </a:r>
            <a:r>
              <a:rPr lang="ko-KR" altLang="en-US" sz="2800" dirty="0"/>
              <a:t>병렬 컴퓨팅의 한 분야로서</a:t>
            </a:r>
            <a:r>
              <a:rPr lang="en-US" altLang="ko-KR" sz="2800" dirty="0"/>
              <a:t>, </a:t>
            </a:r>
            <a:r>
              <a:rPr lang="ko-KR" altLang="en-US" sz="2800" dirty="0"/>
              <a:t>원거리 </a:t>
            </a:r>
            <a:r>
              <a:rPr lang="ko-KR" altLang="en-US" sz="2800" dirty="0" smtClean="0"/>
              <a:t>통신망으로 </a:t>
            </a:r>
            <a:r>
              <a:rPr lang="ko-KR" altLang="en-US" sz="2800" dirty="0"/>
              <a:t>연결된 서로 다른 </a:t>
            </a:r>
            <a:r>
              <a:rPr lang="ko-KR" altLang="en-US" sz="2800" dirty="0" smtClean="0"/>
              <a:t>기종의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컴퓨터들을 묶어 가상의 대용량 고성능 컴퓨터를 구성하여 고도의 연산 작업</a:t>
            </a:r>
            <a:r>
              <a:rPr lang="en-US" altLang="ko-KR" sz="2800" dirty="0"/>
              <a:t>(computation intensive jobs) </a:t>
            </a:r>
            <a:r>
              <a:rPr lang="ko-KR" altLang="en-US" sz="2800" dirty="0"/>
              <a:t>혹은 대용량 처리</a:t>
            </a:r>
            <a:r>
              <a:rPr lang="en-US" altLang="ko-KR" sz="2800" dirty="0"/>
              <a:t>(data intensive jobs)</a:t>
            </a:r>
            <a:r>
              <a:rPr lang="ko-KR" altLang="en-US" sz="2800" dirty="0"/>
              <a:t>를 수행하는 것을 일컫는다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Thread </a:t>
            </a:r>
            <a:r>
              <a:rPr lang="ko-KR" altLang="en-US" dirty="0" err="1" smtClean="0"/>
              <a:t>인스턴</a:t>
            </a:r>
            <a:r>
              <a:rPr lang="ko-KR" altLang="en-US" dirty="0" err="1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2814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threading.Thread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세부 항목을 직접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변수에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처리되어야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함수나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변수에 </a:t>
            </a:r>
            <a:r>
              <a:rPr lang="ko-KR" altLang="en-US" dirty="0" err="1" smtClean="0"/>
              <a:t>세팅이</a:t>
            </a:r>
            <a:r>
              <a:rPr lang="ko-KR" altLang="en-US" dirty="0" smtClean="0"/>
              <a:t> 되도록 처리하고 이를 </a:t>
            </a:r>
            <a:r>
              <a:rPr lang="en-US" altLang="ko-KR" dirty="0" smtClean="0"/>
              <a:t>run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내부에서 실행처리 필요 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53" y="4365104"/>
            <a:ext cx="13430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5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Thread </a:t>
            </a:r>
            <a:r>
              <a:rPr lang="ko-KR" altLang="en-US" dirty="0" err="1" smtClean="0"/>
              <a:t>인스턴</a:t>
            </a:r>
            <a:r>
              <a:rPr lang="ko-KR" altLang="en-US" dirty="0" err="1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threading.Thread</a:t>
            </a:r>
            <a:r>
              <a:rPr lang="ko-KR" altLang="en-US" dirty="0" smtClean="0"/>
              <a:t>로 생성된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 내부에 있는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변수를 확인 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08514"/>
            <a:ext cx="4608511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20072" y="2924944"/>
            <a:ext cx="37444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{'_</a:t>
            </a:r>
            <a:r>
              <a:rPr lang="en-US" altLang="ko-KR" sz="900" dirty="0" err="1"/>
              <a:t>stderr</a:t>
            </a:r>
            <a:r>
              <a:rPr lang="en-US" altLang="ko-KR" sz="900" dirty="0"/>
              <a:t>': &lt;</a:t>
            </a:r>
            <a:r>
              <a:rPr lang="en-US" altLang="ko-KR" sz="900" dirty="0" err="1"/>
              <a:t>ipykernel.iostream.OutStream</a:t>
            </a:r>
            <a:r>
              <a:rPr lang="en-US" altLang="ko-KR" sz="900" dirty="0"/>
              <a:t> object at 0x0000000004D90A90</a:t>
            </a:r>
            <a:r>
              <a:rPr lang="en-US" altLang="ko-KR" sz="900" dirty="0" smtClean="0"/>
              <a:t>&gt;,</a:t>
            </a:r>
          </a:p>
          <a:p>
            <a:endParaRPr lang="en-US" altLang="ko-KR" sz="900" dirty="0" smtClean="0"/>
          </a:p>
          <a:p>
            <a:r>
              <a:rPr lang="en-US" altLang="ko-KR" sz="900" dirty="0" smtClean="0"/>
              <a:t> </a:t>
            </a:r>
            <a:r>
              <a:rPr lang="en-US" altLang="ko-KR" sz="900" dirty="0"/>
              <a:t>'_name': 'Thread-13</a:t>
            </a:r>
            <a:r>
              <a:rPr lang="en-US" altLang="ko-KR" sz="900" dirty="0" smtClean="0"/>
              <a:t>',</a:t>
            </a:r>
          </a:p>
          <a:p>
            <a:endParaRPr lang="en-US" altLang="ko-KR" sz="900" dirty="0" smtClean="0"/>
          </a:p>
          <a:p>
            <a:r>
              <a:rPr lang="en-US" altLang="ko-KR" sz="900" dirty="0" smtClean="0"/>
              <a:t> </a:t>
            </a:r>
            <a:r>
              <a:rPr lang="en-US" altLang="ko-KR" sz="900" dirty="0"/>
              <a:t>'_target': &lt;bound method </a:t>
            </a:r>
            <a:r>
              <a:rPr lang="en-US" altLang="ko-KR" sz="900" dirty="0" err="1"/>
              <a:t>Destination.run</a:t>
            </a:r>
            <a:r>
              <a:rPr lang="en-US" altLang="ko-KR" sz="900" dirty="0"/>
              <a:t> of &lt;__</a:t>
            </a:r>
            <a:r>
              <a:rPr lang="en-US" altLang="ko-KR" sz="900" dirty="0" err="1"/>
              <a:t>main__.Destination</a:t>
            </a:r>
            <a:r>
              <a:rPr lang="en-US" altLang="ko-KR" sz="900" dirty="0"/>
              <a:t> object at 0x00000000052E3F60</a:t>
            </a:r>
            <a:r>
              <a:rPr lang="en-US" altLang="ko-KR" sz="900" dirty="0" smtClean="0"/>
              <a:t>&gt;&gt;,</a:t>
            </a:r>
          </a:p>
          <a:p>
            <a:endParaRPr lang="en-US" altLang="ko-KR" sz="900" dirty="0" smtClean="0"/>
          </a:p>
          <a:p>
            <a:r>
              <a:rPr lang="en-US" altLang="ko-KR" sz="900" dirty="0" smtClean="0"/>
              <a:t> </a:t>
            </a:r>
            <a:r>
              <a:rPr lang="en-US" altLang="ko-KR" sz="900" dirty="0"/>
              <a:t>'_daemonic': False, </a:t>
            </a:r>
            <a:endParaRPr lang="en-US" altLang="ko-KR" sz="900" dirty="0" smtClean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'_</a:t>
            </a:r>
            <a:r>
              <a:rPr lang="en-US" altLang="ko-KR" sz="900" dirty="0"/>
              <a:t>initialized': True, </a:t>
            </a:r>
            <a:endParaRPr lang="en-US" altLang="ko-KR" sz="900" dirty="0" smtClean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'_</a:t>
            </a:r>
            <a:r>
              <a:rPr lang="en-US" altLang="ko-KR" sz="900" dirty="0" err="1"/>
              <a:t>ident</a:t>
            </a:r>
            <a:r>
              <a:rPr lang="en-US" altLang="ko-KR" sz="900" dirty="0"/>
              <a:t>': None, </a:t>
            </a:r>
            <a:endParaRPr lang="en-US" altLang="ko-KR" sz="900" dirty="0" smtClean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'_</a:t>
            </a:r>
            <a:r>
              <a:rPr lang="en-US" altLang="ko-KR" sz="900" dirty="0" err="1"/>
              <a:t>is_stopped</a:t>
            </a:r>
            <a:r>
              <a:rPr lang="en-US" altLang="ko-KR" sz="900" dirty="0"/>
              <a:t>': False</a:t>
            </a:r>
            <a:r>
              <a:rPr lang="en-US" altLang="ko-KR" sz="900" dirty="0" smtClean="0"/>
              <a:t>,</a:t>
            </a:r>
          </a:p>
          <a:p>
            <a:endParaRPr lang="en-US" altLang="ko-KR" sz="900" dirty="0" smtClean="0"/>
          </a:p>
          <a:p>
            <a:r>
              <a:rPr lang="en-US" altLang="ko-KR" sz="900" dirty="0" smtClean="0"/>
              <a:t> </a:t>
            </a:r>
            <a:r>
              <a:rPr lang="en-US" altLang="ko-KR" sz="900" dirty="0"/>
              <a:t>'_</a:t>
            </a:r>
            <a:r>
              <a:rPr lang="en-US" altLang="ko-KR" sz="900" dirty="0" err="1"/>
              <a:t>kwargs</a:t>
            </a:r>
            <a:r>
              <a:rPr lang="en-US" altLang="ko-KR" sz="900" dirty="0"/>
              <a:t>': {}, </a:t>
            </a:r>
            <a:endParaRPr lang="en-US" altLang="ko-KR" sz="900" dirty="0" smtClean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'_</a:t>
            </a:r>
            <a:r>
              <a:rPr lang="en-US" altLang="ko-KR" sz="900" dirty="0" err="1"/>
              <a:t>tstate_lock</a:t>
            </a:r>
            <a:r>
              <a:rPr lang="en-US" altLang="ko-KR" sz="900" dirty="0"/>
              <a:t>': None, </a:t>
            </a:r>
            <a:endParaRPr lang="en-US" altLang="ko-KR" sz="900" dirty="0" smtClean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'_</a:t>
            </a:r>
            <a:r>
              <a:rPr lang="en-US" altLang="ko-KR" sz="900" dirty="0"/>
              <a:t>started': &lt;</a:t>
            </a:r>
            <a:r>
              <a:rPr lang="en-US" altLang="ko-KR" sz="900" dirty="0" err="1"/>
              <a:t>threading.Event</a:t>
            </a:r>
            <a:r>
              <a:rPr lang="en-US" altLang="ko-KR" sz="900" dirty="0"/>
              <a:t> object at 0x00000000052E3EF0</a:t>
            </a:r>
            <a:r>
              <a:rPr lang="en-US" altLang="ko-KR" sz="900" dirty="0" smtClean="0"/>
              <a:t>&gt;,</a:t>
            </a:r>
          </a:p>
          <a:p>
            <a:endParaRPr lang="en-US" altLang="ko-KR" sz="900" dirty="0" smtClean="0"/>
          </a:p>
          <a:p>
            <a:r>
              <a:rPr lang="en-US" altLang="ko-KR" sz="900" dirty="0" smtClean="0"/>
              <a:t> </a:t>
            </a:r>
            <a:r>
              <a:rPr lang="en-US" altLang="ko-KR" sz="900" dirty="0"/>
              <a:t>'_</a:t>
            </a:r>
            <a:r>
              <a:rPr lang="en-US" altLang="ko-KR" sz="900" dirty="0" err="1"/>
              <a:t>args</a:t>
            </a:r>
            <a:r>
              <a:rPr lang="en-US" altLang="ko-KR" sz="900" dirty="0"/>
              <a:t>': ('name', '</a:t>
            </a:r>
            <a:r>
              <a:rPr lang="en-US" altLang="ko-KR" sz="900" dirty="0" err="1"/>
              <a:t>config</a:t>
            </a:r>
            <a:r>
              <a:rPr lang="en-US" altLang="ko-KR" sz="900" dirty="0" smtClean="0"/>
              <a:t>')}</a:t>
            </a:r>
          </a:p>
          <a:p>
            <a:endParaRPr lang="ko-KR" altLang="en-US" sz="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9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Subclass</a:t>
            </a:r>
            <a:r>
              <a:rPr lang="ko-KR" altLang="en-US" dirty="0"/>
              <a:t> </a:t>
            </a:r>
            <a:r>
              <a:rPr lang="ko-KR" altLang="en-US" dirty="0" smtClean="0"/>
              <a:t>내부 변수를 이용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 subclass</a:t>
            </a:r>
            <a:r>
              <a:rPr lang="ko-KR" altLang="en-US" dirty="0" smtClean="0"/>
              <a:t>를 만들고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에 함수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kwars</a:t>
            </a:r>
            <a:r>
              <a:rPr lang="ko-KR" altLang="en-US" dirty="0" smtClean="0"/>
              <a:t>에 함수의 인자를 전달하면 </a:t>
            </a:r>
            <a:r>
              <a:rPr lang="en-US" altLang="ko-KR" dirty="0" smtClean="0"/>
              <a:t>run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내에서 전달된 것을 </a:t>
            </a:r>
            <a:r>
              <a:rPr lang="en-US" altLang="ko-KR" dirty="0" smtClean="0"/>
              <a:t>_target</a:t>
            </a:r>
            <a:r>
              <a:rPr lang="ko-KR" altLang="en-US" dirty="0" smtClean="0"/>
              <a:t>인 내부 속성을 이용해서 처리 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6946320" cy="367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3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Threading</a:t>
            </a:r>
            <a:br>
              <a:rPr lang="en-US" altLang="ko-KR" sz="6000" dirty="0" smtClean="0"/>
            </a:br>
            <a:r>
              <a:rPr lang="en-US" altLang="ko-KR" sz="6000" dirty="0" smtClean="0"/>
              <a:t>Task</a:t>
            </a:r>
            <a:br>
              <a:rPr lang="en-US" altLang="ko-KR" sz="6000" dirty="0" smtClean="0"/>
            </a:br>
            <a:r>
              <a:rPr lang="ko-KR" altLang="en-US" sz="6000" dirty="0" smtClean="0"/>
              <a:t>사</a:t>
            </a:r>
            <a:r>
              <a:rPr lang="ko-KR" altLang="en-US" sz="6000" dirty="0"/>
              <a:t>용</a:t>
            </a:r>
            <a:r>
              <a:rPr lang="ko-KR" altLang="en-US" sz="6000" dirty="0" smtClean="0"/>
              <a:t>하기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12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Task </a:t>
            </a:r>
            <a:r>
              <a:rPr lang="ko-KR" altLang="en-US" dirty="0" smtClean="0"/>
              <a:t>구성하기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7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4225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태스크</a:t>
            </a:r>
            <a:r>
              <a:rPr lang="en-US" altLang="ko-KR" dirty="0"/>
              <a:t>(tasks)</a:t>
            </a:r>
            <a:r>
              <a:rPr lang="ko-KR" altLang="en-US" dirty="0"/>
              <a:t>란 비동기적으로 수행되는 계산을 말한다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태스크의 </a:t>
            </a:r>
            <a:r>
              <a:rPr lang="ko-KR" altLang="en-US" dirty="0"/>
              <a:t>상태는 생성</a:t>
            </a:r>
            <a:r>
              <a:rPr lang="en-US" altLang="ko-KR" dirty="0"/>
              <a:t>, (</a:t>
            </a:r>
            <a:r>
              <a:rPr lang="ko-KR" altLang="en-US" dirty="0"/>
              <a:t>실행자에게</a:t>
            </a:r>
            <a:r>
              <a:rPr lang="en-US" altLang="ko-KR" dirty="0"/>
              <a:t>)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완료로 변해간다</a:t>
            </a:r>
            <a:r>
              <a:rPr lang="en-US" altLang="ko-KR" dirty="0"/>
              <a:t>. </a:t>
            </a:r>
            <a:r>
              <a:rPr lang="ko-KR" altLang="en-US" dirty="0"/>
              <a:t>또한 취소하거나 끼어드는 것도 가능하다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Task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또는 함수로 대응되기 때문이다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87824" y="2852936"/>
            <a:ext cx="2952328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87418" y="3972102"/>
            <a:ext cx="2952328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subclass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63077" y="5124230"/>
            <a:ext cx="2952328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Callable </a:t>
            </a:r>
            <a:r>
              <a:rPr lang="ko-KR" altLang="en-US" dirty="0" err="1" smtClean="0">
                <a:solidFill>
                  <a:schemeClr val="tx1"/>
                </a:solidFill>
              </a:rPr>
              <a:t>인스턴스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Task </a:t>
            </a:r>
            <a:r>
              <a:rPr lang="ko-KR" altLang="en-US" dirty="0" smtClean="0"/>
              <a:t>분리 및 할당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파일을 읽고 </a:t>
            </a:r>
            <a:r>
              <a:rPr lang="ko-KR" altLang="en-US" dirty="0" err="1" smtClean="0"/>
              <a:t>라인별로</a:t>
            </a:r>
            <a:r>
              <a:rPr lang="ko-KR" altLang="en-US" dirty="0" smtClean="0"/>
              <a:t> 작업을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에 배정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08920"/>
            <a:ext cx="4416946" cy="361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7"/>
            <a:ext cx="3672408" cy="347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23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Task </a:t>
            </a:r>
            <a:r>
              <a:rPr lang="ko-KR" altLang="en-US" dirty="0" smtClean="0"/>
              <a:t>분리 및 할당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파일을 읽고 두 라인에 대해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타입에 처리된 결과를 저장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40" y="2943622"/>
            <a:ext cx="23526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7704" y="4581128"/>
            <a:ext cx="6048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 exec &lt;Thread(Thread-62, started 11016</a:t>
            </a:r>
            <a:r>
              <a:rPr lang="en-US" altLang="ko-KR" dirty="0" smtClean="0"/>
              <a:t>)&gt;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f exec &lt;Thread(Thread-63, started 10200)&gt;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{&lt;</a:t>
            </a:r>
            <a:r>
              <a:rPr lang="en-US" altLang="ko-KR" dirty="0"/>
              <a:t>Thread(Thread-63, stopped 10200)&gt;: 'bbb,456', &lt;Thread(Thread-62, stopped 11016)&gt;: 'aaa,123\n'}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8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Thread </a:t>
            </a:r>
            <a:r>
              <a:rPr lang="ko-KR" altLang="en-US" dirty="0" smtClean="0"/>
              <a:t>처리 성능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6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Parallelism vs. concurrency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772816"/>
            <a:ext cx="77768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Parallelism:</a:t>
            </a:r>
          </a:p>
          <a:p>
            <a:r>
              <a:rPr lang="en-US" altLang="ko-KR" sz="2400" dirty="0" smtClean="0"/>
              <a:t>   use </a:t>
            </a:r>
            <a:r>
              <a:rPr lang="en-US" altLang="ko-KR" sz="2400" dirty="0"/>
              <a:t>multiple processors to make a </a:t>
            </a:r>
            <a:r>
              <a:rPr lang="en-US" altLang="ko-KR" sz="2400" dirty="0" smtClean="0"/>
              <a:t>computation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en-US" altLang="ko-KR" sz="2400" dirty="0"/>
              <a:t>faster.</a:t>
            </a:r>
          </a:p>
          <a:p>
            <a:r>
              <a:rPr lang="en-US" altLang="ko-KR" sz="2800" dirty="0"/>
              <a:t>Concurrency:</a:t>
            </a:r>
          </a:p>
          <a:p>
            <a:r>
              <a:rPr lang="en-US" altLang="ko-KR" sz="2400" dirty="0" smtClean="0"/>
              <a:t>    permit </a:t>
            </a:r>
            <a:r>
              <a:rPr lang="en-US" altLang="ko-KR" sz="2400" dirty="0"/>
              <a:t>multiple tasks to proceed without </a:t>
            </a:r>
            <a:r>
              <a:rPr lang="en-US" altLang="ko-KR" sz="2400" dirty="0" smtClean="0"/>
              <a:t>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waiting for </a:t>
            </a:r>
            <a:r>
              <a:rPr lang="en-US" altLang="ko-KR" sz="2400" dirty="0"/>
              <a:t>each other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en-US" altLang="ko-KR" sz="2800" dirty="0"/>
              <a:t>Different goals that share implementation aspects</a:t>
            </a:r>
            <a:r>
              <a:rPr lang="en-US" altLang="ko-KR" sz="2800" dirty="0" smtClean="0"/>
              <a:t>. Scientific </a:t>
            </a:r>
            <a:r>
              <a:rPr lang="en-US" altLang="ko-KR" sz="2800" dirty="0"/>
              <a:t>computing cares more about parallelism.</a:t>
            </a:r>
          </a:p>
          <a:p>
            <a:r>
              <a:rPr lang="en-US" altLang="ko-KR" sz="2800" dirty="0"/>
              <a:t>Concurrency is rarely needed.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2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처리 </a:t>
            </a:r>
            <a:r>
              <a:rPr lang="ko-KR" altLang="en-US" dirty="0" smtClean="0"/>
              <a:t>성능 점검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timeit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이용해서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처리 처리 시간을 점검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96952"/>
            <a:ext cx="7448550" cy="359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처리 </a:t>
            </a:r>
            <a:r>
              <a:rPr lang="ko-KR" altLang="en-US" dirty="0" smtClean="0"/>
              <a:t>성능 점검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timeit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이용해서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처리 처리 시간이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개가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2" y="3933056"/>
            <a:ext cx="65055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18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Thread </a:t>
            </a:r>
            <a:r>
              <a:rPr lang="ko-KR" altLang="en-US" dirty="0" smtClean="0"/>
              <a:t>인자 전달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04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함수에 </a:t>
            </a:r>
            <a:r>
              <a:rPr lang="ko-KR" altLang="en-US" dirty="0" smtClean="0"/>
              <a:t>인자 전달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21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에 </a:t>
            </a:r>
            <a:r>
              <a:rPr lang="ko-KR" altLang="en-US" dirty="0"/>
              <a:t> </a:t>
            </a:r>
            <a:r>
              <a:rPr lang="ko-KR" altLang="en-US" dirty="0" smtClean="0"/>
              <a:t>처리되는 함수에 대한 인자를 전달하려면 함수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에 인자를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46" y="3212976"/>
            <a:ext cx="54292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53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Subclass.run</a:t>
            </a:r>
            <a:r>
              <a:rPr lang="ko-KR" altLang="en-US" dirty="0" smtClean="0"/>
              <a:t>에 인자 전달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21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에 대한 </a:t>
            </a:r>
            <a:r>
              <a:rPr lang="en-US" altLang="ko-KR" dirty="0"/>
              <a:t>subclass</a:t>
            </a:r>
            <a:r>
              <a:rPr lang="ko-KR" altLang="en-US" dirty="0"/>
              <a:t>를 정의하고 </a:t>
            </a:r>
            <a:r>
              <a:rPr lang="en-US" altLang="ko-KR" dirty="0"/>
              <a:t>thread </a:t>
            </a:r>
            <a:r>
              <a:rPr lang="ko-KR" altLang="en-US" dirty="0" smtClean="0"/>
              <a:t>생성하고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run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주고 </a:t>
            </a:r>
            <a:r>
              <a:rPr lang="en-US" altLang="ko-KR" dirty="0" smtClean="0"/>
              <a:t>run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에  인자를 전달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3645024"/>
            <a:ext cx="421957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2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Threading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생성 함수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클래스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정의하기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9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함수로 전달하기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1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함수로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threading.Thread</a:t>
            </a:r>
            <a:r>
              <a:rPr lang="ko-KR" altLang="en-US" dirty="0" smtClean="0"/>
              <a:t>의 객체가 생기면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실행 및 정보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갱신이 가능</a:t>
            </a:r>
            <a:endParaRPr lang="en-US" altLang="ko-K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24944"/>
            <a:ext cx="532859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1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함수로 전달 처리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threading.Thread</a:t>
            </a:r>
            <a:r>
              <a:rPr lang="ko-KR" altLang="en-US" dirty="0" smtClean="0"/>
              <a:t>의 객체가 생기면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실행 및 정보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갱신이 가능</a:t>
            </a:r>
            <a:endParaRPr lang="en-US" altLang="ko-KR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7"/>
            <a:ext cx="6264696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Subclass</a:t>
            </a:r>
            <a:r>
              <a:rPr lang="ko-KR" altLang="en-US" dirty="0"/>
              <a:t> </a:t>
            </a:r>
            <a:r>
              <a:rPr lang="en-US" altLang="ko-KR" dirty="0" smtClean="0"/>
              <a:t>: override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1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concurrency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772816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동시성 처리는 </a:t>
            </a:r>
            <a:r>
              <a:rPr lang="ko-KR" altLang="en-US" sz="2800" dirty="0" err="1" smtClean="0"/>
              <a:t>멀티태스킹</a:t>
            </a:r>
            <a:r>
              <a:rPr lang="ko-KR" altLang="en-US" sz="2800" dirty="0" smtClean="0"/>
              <a:t> 처리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37" y="3068960"/>
            <a:ext cx="54387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3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정의 </a:t>
            </a:r>
            <a:r>
              <a:rPr lang="en-US" altLang="ko-KR" dirty="0"/>
              <a:t>thread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3289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사용자 정의 클래스에서 </a:t>
            </a:r>
            <a:r>
              <a:rPr lang="en-US" altLang="ko-KR" dirty="0" err="1"/>
              <a:t>threading.Thread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run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320040" lvl="1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/>
              <a:t>thread.run</a:t>
            </a:r>
            <a:r>
              <a:rPr lang="en-US" altLang="ko-KR" dirty="0"/>
              <a:t> : </a:t>
            </a:r>
            <a:r>
              <a:rPr lang="ko-KR" altLang="en-US" dirty="0" err="1"/>
              <a:t>메소드를</a:t>
            </a:r>
            <a:r>
              <a:rPr lang="ko-KR" altLang="en-US" dirty="0"/>
              <a:t> 사용자 정의 클래스에 </a:t>
            </a:r>
            <a:r>
              <a:rPr lang="ko-KR" altLang="en-US" dirty="0" err="1" smtClean="0"/>
              <a:t>오버라이딩을</a:t>
            </a:r>
            <a:r>
              <a:rPr lang="ko-KR" altLang="en-US" dirty="0" smtClean="0"/>
              <a:t> 처리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start </a:t>
            </a:r>
            <a:r>
              <a:rPr lang="ko-KR" altLang="en-US" dirty="0" err="1"/>
              <a:t>메소드를</a:t>
            </a:r>
            <a:r>
              <a:rPr lang="ko-KR" altLang="en-US" dirty="0"/>
              <a:t> 실행하면 </a:t>
            </a:r>
            <a:r>
              <a:rPr lang="en-US" altLang="ko-KR" dirty="0"/>
              <a:t>run </a:t>
            </a:r>
            <a:r>
              <a:rPr lang="ko-KR" altLang="en-US" dirty="0" err="1"/>
              <a:t>메소드가</a:t>
            </a:r>
            <a:r>
              <a:rPr lang="ko-KR" altLang="en-US" dirty="0"/>
              <a:t> 작동됨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Subclass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: run </a:t>
            </a:r>
            <a:r>
              <a:rPr lang="en-US" altLang="ko-KR" dirty="0" smtClean="0"/>
              <a:t>override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Thread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를 정의하고 </a:t>
            </a:r>
            <a:r>
              <a:rPr lang="en-US" altLang="ko-KR" dirty="0" smtClean="0"/>
              <a:t>run method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오버라이</a:t>
            </a:r>
            <a:r>
              <a:rPr lang="ko-KR" altLang="en-US" dirty="0" err="1" smtClean="0"/>
              <a:t>딩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08920"/>
            <a:ext cx="4752528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1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Subclass</a:t>
            </a:r>
            <a:r>
              <a:rPr lang="ko-KR" altLang="en-US" dirty="0"/>
              <a:t> </a:t>
            </a:r>
            <a:r>
              <a:rPr lang="en-US" altLang="ko-KR" dirty="0" smtClean="0"/>
              <a:t>: super class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88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Subclass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: super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Thread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정의하지만 </a:t>
            </a:r>
            <a:r>
              <a:rPr lang="en-US" altLang="ko-KR" dirty="0" smtClean="0"/>
              <a:t>Thread class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세팅하고</a:t>
            </a:r>
            <a:r>
              <a:rPr lang="ko-KR" altLang="en-US" dirty="0" smtClean="0"/>
              <a:t> 즉시 실행해서 </a:t>
            </a:r>
            <a:r>
              <a:rPr lang="ko-KR" altLang="en-US" dirty="0" smtClean="0"/>
              <a:t>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5472608" cy="344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09120"/>
            <a:ext cx="2448272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82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Subclass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: super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정의 후 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start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 하면 </a:t>
            </a:r>
            <a:r>
              <a:rPr lang="en-US" altLang="ko-KR" dirty="0" smtClean="0"/>
              <a:t>run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오버로딩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46386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085184"/>
            <a:ext cx="2847975" cy="104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7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Callable</a:t>
            </a:r>
            <a:r>
              <a:rPr lang="ko-KR" altLang="en-US" dirty="0" smtClean="0"/>
              <a:t>로 전달하기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6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callable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Callable class</a:t>
            </a:r>
            <a:r>
              <a:rPr lang="ko-KR" altLang="en-US" dirty="0" smtClean="0"/>
              <a:t>로 정의하고 </a:t>
            </a:r>
            <a:r>
              <a:rPr lang="en-US" altLang="ko-KR" dirty="0" smtClean="0"/>
              <a:t>__call__</a:t>
            </a:r>
            <a:r>
              <a:rPr lang="ko-KR" altLang="en-US" dirty="0" smtClean="0"/>
              <a:t>에서 실행하도록 처리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60" y="2564904"/>
            <a:ext cx="547687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40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Threading</a:t>
            </a:r>
            <a:br>
              <a:rPr lang="en-US" altLang="ko-KR" sz="6000" dirty="0" smtClean="0"/>
            </a:br>
            <a:r>
              <a:rPr lang="ko-KR" altLang="en-US" sz="6000" dirty="0" smtClean="0"/>
              <a:t>모듈 함수 이해하기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1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8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threading </a:t>
            </a:r>
            <a:r>
              <a:rPr lang="ko-KR" altLang="en-US" dirty="0" smtClean="0"/>
              <a:t>모듈의 주요함수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04864"/>
            <a:ext cx="37528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18" y="5373217"/>
            <a:ext cx="554355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67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76197</TotalTime>
  <Words>4140</Words>
  <Application>Microsoft Office PowerPoint</Application>
  <PresentationFormat>화면 슬라이드 쇼(4:3)</PresentationFormat>
  <Paragraphs>824</Paragraphs>
  <Slides>238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39" baseType="lpstr">
      <vt:lpstr>가을</vt:lpstr>
      <vt:lpstr>Python  병렬 프로그래밍</vt:lpstr>
      <vt:lpstr>1. . Parallel computers   2. Threading 모듈 3. Multiprocessing 모듈</vt:lpstr>
      <vt:lpstr>1. Parallel computers</vt:lpstr>
      <vt:lpstr>Parallel computers 용어 이해하기</vt:lpstr>
      <vt:lpstr>Parallel computers</vt:lpstr>
      <vt:lpstr>Parallel computers</vt:lpstr>
      <vt:lpstr>grid computing</vt:lpstr>
      <vt:lpstr>Parallelism vs. concurrency</vt:lpstr>
      <vt:lpstr>concurrency</vt:lpstr>
      <vt:lpstr>HPC</vt:lpstr>
      <vt:lpstr>GPU가속 컴퓨팅</vt:lpstr>
      <vt:lpstr>grid computing</vt:lpstr>
      <vt:lpstr>grid computing의 응용</vt:lpstr>
      <vt:lpstr>Parallel Programming </vt:lpstr>
      <vt:lpstr>Parallel Programming</vt:lpstr>
      <vt:lpstr>Parallel Programming</vt:lpstr>
      <vt:lpstr>Parallel Programming</vt:lpstr>
      <vt:lpstr>parallel programming problems</vt:lpstr>
      <vt:lpstr>Deadlock</vt:lpstr>
      <vt:lpstr>Starvation</vt:lpstr>
      <vt:lpstr>Race condition</vt:lpstr>
      <vt:lpstr>Sync/async</vt:lpstr>
      <vt:lpstr>Sync/async</vt:lpstr>
      <vt:lpstr>Shared memory communication</vt:lpstr>
      <vt:lpstr>Shared memory </vt:lpstr>
      <vt:lpstr>Message passing communication</vt:lpstr>
      <vt:lpstr>Queue programming</vt:lpstr>
      <vt:lpstr>pipeline programming</vt:lpstr>
      <vt:lpstr>프로세스와 쓰레딩 이해하기</vt:lpstr>
      <vt:lpstr>process</vt:lpstr>
      <vt:lpstr>프로세스 란</vt:lpstr>
      <vt:lpstr>프로세싱 처리 이해</vt:lpstr>
      <vt:lpstr>Multiprocessing</vt:lpstr>
      <vt:lpstr>Thread 란</vt:lpstr>
      <vt:lpstr>Thread 란</vt:lpstr>
      <vt:lpstr>Thread 이미지</vt:lpstr>
      <vt:lpstr>Multithreading</vt:lpstr>
      <vt:lpstr>스레드 종류</vt:lpstr>
      <vt:lpstr>Thread의 종류 : 사용자</vt:lpstr>
      <vt:lpstr>Thread의 종류 : 커널</vt:lpstr>
      <vt:lpstr>스레드 데이터</vt:lpstr>
      <vt:lpstr>Thread 데이터</vt:lpstr>
      <vt:lpstr>스레드 처리 이슈</vt:lpstr>
      <vt:lpstr>프로세스 문제</vt:lpstr>
      <vt:lpstr>Global Interpreter  Lock 이해하기</vt:lpstr>
      <vt:lpstr>Global Interpreter Lock</vt:lpstr>
      <vt:lpstr>GIL : Global Interpreter Lock</vt:lpstr>
      <vt:lpstr>Python vs. Others</vt:lpstr>
      <vt:lpstr>Lock 스위칭</vt:lpstr>
      <vt:lpstr>GIL : Global Interpreter Lock</vt:lpstr>
      <vt:lpstr>Lock switching</vt:lpstr>
      <vt:lpstr>High priority 처리</vt:lpstr>
      <vt:lpstr>GIL 성능 비교</vt:lpstr>
      <vt:lpstr>GIL 내의 thread 처리 흐름</vt:lpstr>
      <vt:lpstr>singlethread 처리 : 예시</vt:lpstr>
      <vt:lpstr>Mutlithread 처리 : 예시</vt:lpstr>
      <vt:lpstr>2. Threading 모듈</vt:lpstr>
      <vt:lpstr>Threading Thread class  이해하기</vt:lpstr>
      <vt:lpstr>Thread class 속성</vt:lpstr>
      <vt:lpstr>Thread class </vt:lpstr>
      <vt:lpstr>Thread class 변수</vt:lpstr>
      <vt:lpstr>Daemon thread</vt:lpstr>
      <vt:lpstr>Daemon Thread  </vt:lpstr>
      <vt:lpstr>Daemon Thread 생성</vt:lpstr>
      <vt:lpstr>Thread class의 메소드</vt:lpstr>
      <vt:lpstr>Thread  처리 흐름</vt:lpstr>
      <vt:lpstr>Thread class의 메소드</vt:lpstr>
      <vt:lpstr>Thread class의 메소드</vt:lpstr>
      <vt:lpstr>Thread instance의 변수</vt:lpstr>
      <vt:lpstr>Thread 인스턴스 변수</vt:lpstr>
      <vt:lpstr>Thread 인스턴스 변수</vt:lpstr>
      <vt:lpstr>Subclass 내부 변수를 이용 처리</vt:lpstr>
      <vt:lpstr>Threading Task 사용하기</vt:lpstr>
      <vt:lpstr>Task 구성하기 </vt:lpstr>
      <vt:lpstr>Task</vt:lpstr>
      <vt:lpstr>Task 종류</vt:lpstr>
      <vt:lpstr>Task 분리 및 할당 </vt:lpstr>
      <vt:lpstr>Task 분리 및 할당 </vt:lpstr>
      <vt:lpstr>Thread 처리 성능</vt:lpstr>
      <vt:lpstr>Thread 처리 성능 점검</vt:lpstr>
      <vt:lpstr>Thread 처리 성능 점검 확인</vt:lpstr>
      <vt:lpstr>Thread 인자 전달</vt:lpstr>
      <vt:lpstr>함수에 인자 전달 </vt:lpstr>
      <vt:lpstr>Subclass.run에 인자 전달 </vt:lpstr>
      <vt:lpstr>Threading 생성 함수/클래스 정의하기</vt:lpstr>
      <vt:lpstr>함수로 전달하기 </vt:lpstr>
      <vt:lpstr>함수로 전달</vt:lpstr>
      <vt:lpstr>함수로 전달 처리 결과</vt:lpstr>
      <vt:lpstr>Subclass : override</vt:lpstr>
      <vt:lpstr>사용자 정의 thread 생성</vt:lpstr>
      <vt:lpstr>Subclass 정의: run override</vt:lpstr>
      <vt:lpstr>Subclass : super class 이용</vt:lpstr>
      <vt:lpstr>Subclass 정의: super class</vt:lpstr>
      <vt:lpstr>Subclass 정의: super class</vt:lpstr>
      <vt:lpstr>Callable로 전달하기</vt:lpstr>
      <vt:lpstr> callable 객체 처리</vt:lpstr>
      <vt:lpstr>Threading 모듈 함수 이해하기</vt:lpstr>
      <vt:lpstr>주요 함수</vt:lpstr>
      <vt:lpstr>주요 함수</vt:lpstr>
      <vt:lpstr>main_thread()</vt:lpstr>
      <vt:lpstr>active_count()</vt:lpstr>
      <vt:lpstr> currentThread()</vt:lpstr>
      <vt:lpstr> enumerate()</vt:lpstr>
      <vt:lpstr>Thread 관리모듈과 실행 모듈 분리 후  처리</vt:lpstr>
      <vt:lpstr>모듈분리</vt:lpstr>
      <vt:lpstr>Thread 관리 모듈</vt:lpstr>
      <vt:lpstr>Thread 실행 모듈</vt:lpstr>
      <vt:lpstr>Subcall 초기값 배정</vt:lpstr>
      <vt:lpstr>Thread 관리 모듈</vt:lpstr>
      <vt:lpstr>Thread 실행 모듈</vt:lpstr>
      <vt:lpstr>Threading 함수로 Thread를  생성하기</vt:lpstr>
      <vt:lpstr>함수를 Thread로 생성</vt:lpstr>
      <vt:lpstr>Thread 함수로 생성</vt:lpstr>
      <vt:lpstr>Thread 함수로 생성 예시</vt:lpstr>
      <vt:lpstr>Threading간 communication</vt:lpstr>
      <vt:lpstr>Queue 모듈 이해하기</vt:lpstr>
      <vt:lpstr>Queue :  put/get 함수 정의</vt:lpstr>
      <vt:lpstr>Share memory 메시지 교환</vt:lpstr>
      <vt:lpstr>Globale 변수를 통한 공유</vt:lpstr>
      <vt:lpstr>실행결과</vt:lpstr>
      <vt:lpstr>Queue 메시지 교환 1</vt:lpstr>
      <vt:lpstr>queue 통한 메시지 전달</vt:lpstr>
      <vt:lpstr>실행결과</vt:lpstr>
      <vt:lpstr>Queue 메시지 교환 2</vt:lpstr>
      <vt:lpstr>Queue : Put/get 함수 정의</vt:lpstr>
      <vt:lpstr>Thread : 메시지 교환 정의</vt:lpstr>
      <vt:lpstr> 실행 결과</vt:lpstr>
      <vt:lpstr>Threading 동기화 처리</vt:lpstr>
      <vt:lpstr>동기화 분류</vt:lpstr>
      <vt:lpstr>동기화 종류</vt:lpstr>
      <vt:lpstr>Lock 처리 방식</vt:lpstr>
      <vt:lpstr>Threading Lock 동기화 처리</vt:lpstr>
      <vt:lpstr>interrupt 처리</vt:lpstr>
      <vt:lpstr>Interrupt 없이 스레드 실행</vt:lpstr>
      <vt:lpstr>Interrupt 스레드 실행</vt:lpstr>
      <vt:lpstr>Lock 이해하기</vt:lpstr>
      <vt:lpstr>Lock을 release 하지 않는 경우</vt:lpstr>
      <vt:lpstr>Lock을 release 할 경우</vt:lpstr>
      <vt:lpstr>Lock 이해하기 : with 문 사용</vt:lpstr>
      <vt:lpstr>With 문 사용</vt:lpstr>
      <vt:lpstr>Lock 처리 : subclass</vt:lpstr>
      <vt:lpstr>Lock Class 작성</vt:lpstr>
      <vt:lpstr>Lock Class 실행</vt:lpstr>
      <vt:lpstr>Lock 처리 : decorator</vt:lpstr>
      <vt:lpstr>Lock Class 작성</vt:lpstr>
      <vt:lpstr>Lock Class 실행</vt:lpstr>
      <vt:lpstr>Threading RLock 동기화 처리</vt:lpstr>
      <vt:lpstr>재진입: reentrant</vt:lpstr>
      <vt:lpstr>RLock처리 : 스레드 없이 실행</vt:lpstr>
      <vt:lpstr>RLock처리 : 스레드 생성 처리</vt:lpstr>
      <vt:lpstr>Lock/RLock 비교</vt:lpstr>
      <vt:lpstr>Lock처리</vt:lpstr>
      <vt:lpstr>Threading semaphore  동기화 처리</vt:lpstr>
      <vt:lpstr>Semaphore 이해</vt:lpstr>
      <vt:lpstr>semaphore</vt:lpstr>
      <vt:lpstr>Semaphore 문제점</vt:lpstr>
      <vt:lpstr>BoundedSemaphore </vt:lpstr>
      <vt:lpstr>Semaphore 이해</vt:lpstr>
      <vt:lpstr>Semaphore 제한 확인</vt:lpstr>
      <vt:lpstr>Semaphore 처리</vt:lpstr>
      <vt:lpstr>Threading condition 동기화  처리</vt:lpstr>
      <vt:lpstr>동기화: Condition</vt:lpstr>
      <vt:lpstr>Condition Class</vt:lpstr>
      <vt:lpstr>Condition Class 예시 1</vt:lpstr>
      <vt:lpstr>Condition Class 예시 2</vt:lpstr>
      <vt:lpstr>3. Multi processing 모듈</vt:lpstr>
      <vt:lpstr>Process class</vt:lpstr>
      <vt:lpstr>Process class</vt:lpstr>
      <vt:lpstr>Process 객체 생성 방법</vt:lpstr>
      <vt:lpstr>Process 객체 : args</vt:lpstr>
      <vt:lpstr>Process class 변수</vt:lpstr>
      <vt:lpstr>Process class 변수 1</vt:lpstr>
      <vt:lpstr>Process  class 변수 2</vt:lpstr>
      <vt:lpstr>Process class 변수 할당</vt:lpstr>
      <vt:lpstr>변수 할당  모듈 생성</vt:lpstr>
      <vt:lpstr>변수 할당  모듈 실행</vt:lpstr>
      <vt:lpstr>Process instance 내부 </vt:lpstr>
      <vt:lpstr>Process instance 변수 1</vt:lpstr>
      <vt:lpstr>Process instance 변수 2</vt:lpstr>
      <vt:lpstr>Process 생성 및 실행  </vt:lpstr>
      <vt:lpstr>Process 하나 생성</vt:lpstr>
      <vt:lpstr>Process : 한 개 정의 및 실행 </vt:lpstr>
      <vt:lpstr>Process 여러개 생성</vt:lpstr>
      <vt:lpstr>Process : 여러 개 정의 및 실행 </vt:lpstr>
      <vt:lpstr>Process Daemon </vt:lpstr>
      <vt:lpstr>Process instance변수</vt:lpstr>
      <vt:lpstr> daemon processing 모듈 정의</vt:lpstr>
      <vt:lpstr> daemon processing 실행</vt:lpstr>
      <vt:lpstr>Process terminate </vt:lpstr>
      <vt:lpstr>Process 종료하기</vt:lpstr>
      <vt:lpstr> terminamte 메소드</vt:lpstr>
      <vt:lpstr>Daemon Process 종료하기</vt:lpstr>
      <vt:lpstr> terminamte 메소드</vt:lpstr>
      <vt:lpstr>Process 함수 </vt:lpstr>
      <vt:lpstr>현재 프로세스 조회</vt:lpstr>
      <vt:lpstr> current_process 1</vt:lpstr>
      <vt:lpstr> current_process 2</vt:lpstr>
      <vt:lpstr> 모듈 분리(실행함수, process 처리)  처리</vt:lpstr>
      <vt:lpstr>Process와 함수 모듈 분리</vt:lpstr>
      <vt:lpstr>실행 함수를 별도 모듈로 정의</vt:lpstr>
      <vt:lpstr>Process 처리 모듈 생성/실행</vt:lpstr>
      <vt:lpstr>Process 재사용 Pool 처리</vt:lpstr>
      <vt:lpstr>Pool구조</vt:lpstr>
      <vt:lpstr> Pool  class</vt:lpstr>
      <vt:lpstr> pool 처리</vt:lpstr>
      <vt:lpstr> pool 내의 메소드 처리</vt:lpstr>
      <vt:lpstr>Pool.map 실행</vt:lpstr>
      <vt:lpstr> map 메소드</vt:lpstr>
      <vt:lpstr> map : 작성</vt:lpstr>
      <vt:lpstr>map : 실행</vt:lpstr>
      <vt:lpstr> map 동시성 처리 가능</vt:lpstr>
      <vt:lpstr>Pool.map_async 실행</vt:lpstr>
      <vt:lpstr> process Pool 생성 </vt:lpstr>
      <vt:lpstr> process Pool 처리결과</vt:lpstr>
      <vt:lpstr> callback 인자 사용 </vt:lpstr>
      <vt:lpstr>Pool.apply 실행</vt:lpstr>
      <vt:lpstr> Pool.apply()</vt:lpstr>
      <vt:lpstr> Pool.apply() 실행</vt:lpstr>
      <vt:lpstr>Pool.apply_async :callback</vt:lpstr>
      <vt:lpstr> process Pool 생성 </vt:lpstr>
      <vt:lpstr> process Pool 처리결과</vt:lpstr>
      <vt:lpstr>Pool.apply_async : get</vt:lpstr>
      <vt:lpstr> apply_async : 작성</vt:lpstr>
      <vt:lpstr>apply_async : 실행</vt:lpstr>
      <vt:lpstr> Pool.apply_async()</vt:lpstr>
      <vt:lpstr> process Pool 처리결과</vt:lpstr>
      <vt:lpstr>Process communication shared Memory 처리</vt:lpstr>
      <vt:lpstr>Value</vt:lpstr>
      <vt:lpstr> Value 객체를 통해 공유</vt:lpstr>
      <vt:lpstr> 실행결과</vt:lpstr>
      <vt:lpstr>Process communication queue 처리</vt:lpstr>
      <vt:lpstr>Queue 구조</vt:lpstr>
      <vt:lpstr> Queue는 deque로 데이터 보관</vt:lpstr>
      <vt:lpstr>단일 process에서 put/get </vt:lpstr>
      <vt:lpstr> Queue: 동시 메시지 처리 </vt:lpstr>
      <vt:lpstr> Queue: 동시 메시지 처리 </vt:lpstr>
      <vt:lpstr>Process간 메시지 교환</vt:lpstr>
      <vt:lpstr> Queue: process간 메시지교환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1040</cp:revision>
  <dcterms:created xsi:type="dcterms:W3CDTF">2015-12-01T07:34:30Z</dcterms:created>
  <dcterms:modified xsi:type="dcterms:W3CDTF">2016-11-15T04:08:07Z</dcterms:modified>
</cp:coreProperties>
</file>